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90" r:id="rId3"/>
    <p:sldId id="256" r:id="rId4"/>
    <p:sldId id="257" r:id="rId5"/>
    <p:sldId id="258" r:id="rId6"/>
    <p:sldId id="259" r:id="rId7"/>
    <p:sldId id="291" r:id="rId8"/>
    <p:sldId id="260" r:id="rId9"/>
    <p:sldId id="261" r:id="rId10"/>
    <p:sldId id="262" r:id="rId11"/>
    <p:sldId id="263" r:id="rId12"/>
    <p:sldId id="264" r:id="rId13"/>
    <p:sldId id="265" r:id="rId14"/>
    <p:sldId id="266" r:id="rId15"/>
    <p:sldId id="267" r:id="rId16"/>
    <p:sldId id="268" r:id="rId17"/>
    <p:sldId id="269" r:id="rId18"/>
    <p:sldId id="271" r:id="rId19"/>
    <p:sldId id="270"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71E71-7907-4539-B031-417D06DC60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A0B819-5791-4758-AF47-60C2159F6F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01064B-E03E-4E62-B138-6BC4EF844CF4}"/>
              </a:ext>
            </a:extLst>
          </p:cNvPr>
          <p:cNvSpPr>
            <a:spLocks noGrp="1"/>
          </p:cNvSpPr>
          <p:nvPr>
            <p:ph type="dt" sz="half" idx="10"/>
          </p:nvPr>
        </p:nvSpPr>
        <p:spPr/>
        <p:txBody>
          <a:bodyPr/>
          <a:lstStyle/>
          <a:p>
            <a:fld id="{F04467E0-9312-4428-8CFB-D80F7767BF80}" type="datetimeFigureOut">
              <a:rPr lang="en-US" smtClean="0"/>
              <a:t>12/29/2020</a:t>
            </a:fld>
            <a:endParaRPr lang="en-US"/>
          </a:p>
        </p:txBody>
      </p:sp>
      <p:sp>
        <p:nvSpPr>
          <p:cNvPr id="5" name="Footer Placeholder 4">
            <a:extLst>
              <a:ext uri="{FF2B5EF4-FFF2-40B4-BE49-F238E27FC236}">
                <a16:creationId xmlns:a16="http://schemas.microsoft.com/office/drawing/2014/main" id="{6554CEBC-D2F3-4051-BD0C-37D70E3E6A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9284FB-C928-415D-A71D-FEA62CEC3028}"/>
              </a:ext>
            </a:extLst>
          </p:cNvPr>
          <p:cNvSpPr>
            <a:spLocks noGrp="1"/>
          </p:cNvSpPr>
          <p:nvPr>
            <p:ph type="sldNum" sz="quarter" idx="12"/>
          </p:nvPr>
        </p:nvSpPr>
        <p:spPr/>
        <p:txBody>
          <a:bodyPr/>
          <a:lstStyle/>
          <a:p>
            <a:fld id="{D81E8E01-BF2B-4013-84A0-475D18A13625}" type="slidenum">
              <a:rPr lang="en-US" smtClean="0"/>
              <a:t>‹#›</a:t>
            </a:fld>
            <a:endParaRPr lang="en-US"/>
          </a:p>
        </p:txBody>
      </p:sp>
    </p:spTree>
    <p:extLst>
      <p:ext uri="{BB962C8B-B14F-4D97-AF65-F5344CB8AC3E}">
        <p14:creationId xmlns:p14="http://schemas.microsoft.com/office/powerpoint/2010/main" val="4126095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1176-BCAB-41E7-93C9-92CB505ACE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1E57A9-CC1C-4244-A8AE-7CCF937C69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1F4B0-B63F-4C48-899A-39F6ACE26200}"/>
              </a:ext>
            </a:extLst>
          </p:cNvPr>
          <p:cNvSpPr>
            <a:spLocks noGrp="1"/>
          </p:cNvSpPr>
          <p:nvPr>
            <p:ph type="dt" sz="half" idx="10"/>
          </p:nvPr>
        </p:nvSpPr>
        <p:spPr/>
        <p:txBody>
          <a:bodyPr/>
          <a:lstStyle/>
          <a:p>
            <a:fld id="{F04467E0-9312-4428-8CFB-D80F7767BF80}" type="datetimeFigureOut">
              <a:rPr lang="en-US" smtClean="0"/>
              <a:t>12/29/2020</a:t>
            </a:fld>
            <a:endParaRPr lang="en-US"/>
          </a:p>
        </p:txBody>
      </p:sp>
      <p:sp>
        <p:nvSpPr>
          <p:cNvPr id="5" name="Footer Placeholder 4">
            <a:extLst>
              <a:ext uri="{FF2B5EF4-FFF2-40B4-BE49-F238E27FC236}">
                <a16:creationId xmlns:a16="http://schemas.microsoft.com/office/drawing/2014/main" id="{E9405A05-EBD2-4CB6-B7F9-C454457DF5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B9D0C-1DEB-402B-9516-EF7255136DE7}"/>
              </a:ext>
            </a:extLst>
          </p:cNvPr>
          <p:cNvSpPr>
            <a:spLocks noGrp="1"/>
          </p:cNvSpPr>
          <p:nvPr>
            <p:ph type="sldNum" sz="quarter" idx="12"/>
          </p:nvPr>
        </p:nvSpPr>
        <p:spPr/>
        <p:txBody>
          <a:bodyPr/>
          <a:lstStyle/>
          <a:p>
            <a:fld id="{D81E8E01-BF2B-4013-84A0-475D18A13625}" type="slidenum">
              <a:rPr lang="en-US" smtClean="0"/>
              <a:t>‹#›</a:t>
            </a:fld>
            <a:endParaRPr lang="en-US"/>
          </a:p>
        </p:txBody>
      </p:sp>
    </p:spTree>
    <p:extLst>
      <p:ext uri="{BB962C8B-B14F-4D97-AF65-F5344CB8AC3E}">
        <p14:creationId xmlns:p14="http://schemas.microsoft.com/office/powerpoint/2010/main" val="1153406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888C3B-A0DD-411D-BB2D-6A2994A8CF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4407CF-FF57-4F47-B359-2B67CDFD9C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E2E9B-FF41-40F1-B3B0-AF174A7519ED}"/>
              </a:ext>
            </a:extLst>
          </p:cNvPr>
          <p:cNvSpPr>
            <a:spLocks noGrp="1"/>
          </p:cNvSpPr>
          <p:nvPr>
            <p:ph type="dt" sz="half" idx="10"/>
          </p:nvPr>
        </p:nvSpPr>
        <p:spPr/>
        <p:txBody>
          <a:bodyPr/>
          <a:lstStyle/>
          <a:p>
            <a:fld id="{F04467E0-9312-4428-8CFB-D80F7767BF80}" type="datetimeFigureOut">
              <a:rPr lang="en-US" smtClean="0"/>
              <a:t>12/29/2020</a:t>
            </a:fld>
            <a:endParaRPr lang="en-US"/>
          </a:p>
        </p:txBody>
      </p:sp>
      <p:sp>
        <p:nvSpPr>
          <p:cNvPr id="5" name="Footer Placeholder 4">
            <a:extLst>
              <a:ext uri="{FF2B5EF4-FFF2-40B4-BE49-F238E27FC236}">
                <a16:creationId xmlns:a16="http://schemas.microsoft.com/office/drawing/2014/main" id="{BE9C777F-C840-4CF0-8A6D-31C4D9775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1EB57-DB1A-4E62-A812-9ED8760E7C53}"/>
              </a:ext>
            </a:extLst>
          </p:cNvPr>
          <p:cNvSpPr>
            <a:spLocks noGrp="1"/>
          </p:cNvSpPr>
          <p:nvPr>
            <p:ph type="sldNum" sz="quarter" idx="12"/>
          </p:nvPr>
        </p:nvSpPr>
        <p:spPr/>
        <p:txBody>
          <a:bodyPr/>
          <a:lstStyle/>
          <a:p>
            <a:fld id="{D81E8E01-BF2B-4013-84A0-475D18A13625}" type="slidenum">
              <a:rPr lang="en-US" smtClean="0"/>
              <a:t>‹#›</a:t>
            </a:fld>
            <a:endParaRPr lang="en-US"/>
          </a:p>
        </p:txBody>
      </p:sp>
    </p:spTree>
    <p:extLst>
      <p:ext uri="{BB962C8B-B14F-4D97-AF65-F5344CB8AC3E}">
        <p14:creationId xmlns:p14="http://schemas.microsoft.com/office/powerpoint/2010/main" val="2355972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9CC56-9336-4D79-9E07-1BE3BA6EC1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7E441A-587D-4361-BB62-DD9FBD4CC24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00ADD2-395A-45B7-B729-62F179A73E82}"/>
              </a:ext>
            </a:extLst>
          </p:cNvPr>
          <p:cNvSpPr>
            <a:spLocks noGrp="1"/>
          </p:cNvSpPr>
          <p:nvPr>
            <p:ph type="dt" sz="half" idx="10"/>
          </p:nvPr>
        </p:nvSpPr>
        <p:spPr/>
        <p:txBody>
          <a:bodyPr/>
          <a:lstStyle/>
          <a:p>
            <a:fld id="{F04467E0-9312-4428-8CFB-D80F7767BF80}" type="datetimeFigureOut">
              <a:rPr lang="en-US" smtClean="0"/>
              <a:t>12/29/2020</a:t>
            </a:fld>
            <a:endParaRPr lang="en-US"/>
          </a:p>
        </p:txBody>
      </p:sp>
      <p:sp>
        <p:nvSpPr>
          <p:cNvPr id="5" name="Footer Placeholder 4">
            <a:extLst>
              <a:ext uri="{FF2B5EF4-FFF2-40B4-BE49-F238E27FC236}">
                <a16:creationId xmlns:a16="http://schemas.microsoft.com/office/drawing/2014/main" id="{29C23EED-8ED7-444F-9D64-BB963C5DA7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127C94-4F13-4A15-AFF1-FDD703B3A4DE}"/>
              </a:ext>
            </a:extLst>
          </p:cNvPr>
          <p:cNvSpPr>
            <a:spLocks noGrp="1"/>
          </p:cNvSpPr>
          <p:nvPr>
            <p:ph type="sldNum" sz="quarter" idx="12"/>
          </p:nvPr>
        </p:nvSpPr>
        <p:spPr/>
        <p:txBody>
          <a:bodyPr/>
          <a:lstStyle/>
          <a:p>
            <a:fld id="{D81E8E01-BF2B-4013-84A0-475D18A13625}" type="slidenum">
              <a:rPr lang="en-US" smtClean="0"/>
              <a:t>‹#›</a:t>
            </a:fld>
            <a:endParaRPr lang="en-US"/>
          </a:p>
        </p:txBody>
      </p:sp>
    </p:spTree>
    <p:extLst>
      <p:ext uri="{BB962C8B-B14F-4D97-AF65-F5344CB8AC3E}">
        <p14:creationId xmlns:p14="http://schemas.microsoft.com/office/powerpoint/2010/main" val="1434637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B021-C296-4834-92DD-9A0BE2A302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866C6D-F79E-4EEC-B682-185D0C6B34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76CA18-DF6B-4C78-A51F-23190635650B}"/>
              </a:ext>
            </a:extLst>
          </p:cNvPr>
          <p:cNvSpPr>
            <a:spLocks noGrp="1"/>
          </p:cNvSpPr>
          <p:nvPr>
            <p:ph type="dt" sz="half" idx="10"/>
          </p:nvPr>
        </p:nvSpPr>
        <p:spPr/>
        <p:txBody>
          <a:bodyPr/>
          <a:lstStyle/>
          <a:p>
            <a:fld id="{F04467E0-9312-4428-8CFB-D80F7767BF80}" type="datetimeFigureOut">
              <a:rPr lang="en-US" smtClean="0"/>
              <a:t>12/29/2020</a:t>
            </a:fld>
            <a:endParaRPr lang="en-US"/>
          </a:p>
        </p:txBody>
      </p:sp>
      <p:sp>
        <p:nvSpPr>
          <p:cNvPr id="5" name="Footer Placeholder 4">
            <a:extLst>
              <a:ext uri="{FF2B5EF4-FFF2-40B4-BE49-F238E27FC236}">
                <a16:creationId xmlns:a16="http://schemas.microsoft.com/office/drawing/2014/main" id="{DA3FEDD7-5D9E-4ED2-BE25-5940F76632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E41E9A-B1A7-4F74-8109-61BB8F4B12DB}"/>
              </a:ext>
            </a:extLst>
          </p:cNvPr>
          <p:cNvSpPr>
            <a:spLocks noGrp="1"/>
          </p:cNvSpPr>
          <p:nvPr>
            <p:ph type="sldNum" sz="quarter" idx="12"/>
          </p:nvPr>
        </p:nvSpPr>
        <p:spPr/>
        <p:txBody>
          <a:bodyPr/>
          <a:lstStyle/>
          <a:p>
            <a:fld id="{D81E8E01-BF2B-4013-84A0-475D18A13625}" type="slidenum">
              <a:rPr lang="en-US" smtClean="0"/>
              <a:t>‹#›</a:t>
            </a:fld>
            <a:endParaRPr lang="en-US"/>
          </a:p>
        </p:txBody>
      </p:sp>
    </p:spTree>
    <p:extLst>
      <p:ext uri="{BB962C8B-B14F-4D97-AF65-F5344CB8AC3E}">
        <p14:creationId xmlns:p14="http://schemas.microsoft.com/office/powerpoint/2010/main" val="43451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F784-978D-4EEF-BD90-80358EE00E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3AC016-D5FD-4356-A252-5C73D10402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A80C17-63A2-47AB-BC23-6187E271D4B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C35DB0-080B-463F-89E8-735784E0AAE9}"/>
              </a:ext>
            </a:extLst>
          </p:cNvPr>
          <p:cNvSpPr>
            <a:spLocks noGrp="1"/>
          </p:cNvSpPr>
          <p:nvPr>
            <p:ph type="dt" sz="half" idx="10"/>
          </p:nvPr>
        </p:nvSpPr>
        <p:spPr/>
        <p:txBody>
          <a:bodyPr/>
          <a:lstStyle/>
          <a:p>
            <a:fld id="{F04467E0-9312-4428-8CFB-D80F7767BF80}" type="datetimeFigureOut">
              <a:rPr lang="en-US" smtClean="0"/>
              <a:t>12/29/2020</a:t>
            </a:fld>
            <a:endParaRPr lang="en-US"/>
          </a:p>
        </p:txBody>
      </p:sp>
      <p:sp>
        <p:nvSpPr>
          <p:cNvPr id="6" name="Footer Placeholder 5">
            <a:extLst>
              <a:ext uri="{FF2B5EF4-FFF2-40B4-BE49-F238E27FC236}">
                <a16:creationId xmlns:a16="http://schemas.microsoft.com/office/drawing/2014/main" id="{EEDED4CE-D54A-4532-B7AF-86BA76CF9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6D40A1-32DF-4DA2-8608-44516F61EA10}"/>
              </a:ext>
            </a:extLst>
          </p:cNvPr>
          <p:cNvSpPr>
            <a:spLocks noGrp="1"/>
          </p:cNvSpPr>
          <p:nvPr>
            <p:ph type="sldNum" sz="quarter" idx="12"/>
          </p:nvPr>
        </p:nvSpPr>
        <p:spPr/>
        <p:txBody>
          <a:bodyPr/>
          <a:lstStyle/>
          <a:p>
            <a:fld id="{D81E8E01-BF2B-4013-84A0-475D18A13625}" type="slidenum">
              <a:rPr lang="en-US" smtClean="0"/>
              <a:t>‹#›</a:t>
            </a:fld>
            <a:endParaRPr lang="en-US"/>
          </a:p>
        </p:txBody>
      </p:sp>
    </p:spTree>
    <p:extLst>
      <p:ext uri="{BB962C8B-B14F-4D97-AF65-F5344CB8AC3E}">
        <p14:creationId xmlns:p14="http://schemas.microsoft.com/office/powerpoint/2010/main" val="1284170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65D5-11F6-43C8-846E-58DAA0C00D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C481-F09D-4AD3-A4A7-406505C4FE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34D579C-DBD7-4EDD-A466-A8F95DCA982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54E679-18B1-4C27-8159-76A161EAB9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C306EB7-F9DF-42FA-8154-FB5DB107F2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4A9DFA-92C7-4595-8EBE-5C27CEBB0D06}"/>
              </a:ext>
            </a:extLst>
          </p:cNvPr>
          <p:cNvSpPr>
            <a:spLocks noGrp="1"/>
          </p:cNvSpPr>
          <p:nvPr>
            <p:ph type="dt" sz="half" idx="10"/>
          </p:nvPr>
        </p:nvSpPr>
        <p:spPr/>
        <p:txBody>
          <a:bodyPr/>
          <a:lstStyle/>
          <a:p>
            <a:fld id="{F04467E0-9312-4428-8CFB-D80F7767BF80}" type="datetimeFigureOut">
              <a:rPr lang="en-US" smtClean="0"/>
              <a:t>12/29/2020</a:t>
            </a:fld>
            <a:endParaRPr lang="en-US"/>
          </a:p>
        </p:txBody>
      </p:sp>
      <p:sp>
        <p:nvSpPr>
          <p:cNvPr id="8" name="Footer Placeholder 7">
            <a:extLst>
              <a:ext uri="{FF2B5EF4-FFF2-40B4-BE49-F238E27FC236}">
                <a16:creationId xmlns:a16="http://schemas.microsoft.com/office/drawing/2014/main" id="{8F8B551A-5B2E-4396-A5C5-DE0C690058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664189-02E4-4BEF-941D-6FE2F1CF9FD8}"/>
              </a:ext>
            </a:extLst>
          </p:cNvPr>
          <p:cNvSpPr>
            <a:spLocks noGrp="1"/>
          </p:cNvSpPr>
          <p:nvPr>
            <p:ph type="sldNum" sz="quarter" idx="12"/>
          </p:nvPr>
        </p:nvSpPr>
        <p:spPr/>
        <p:txBody>
          <a:bodyPr/>
          <a:lstStyle/>
          <a:p>
            <a:fld id="{D81E8E01-BF2B-4013-84A0-475D18A13625}" type="slidenum">
              <a:rPr lang="en-US" smtClean="0"/>
              <a:t>‹#›</a:t>
            </a:fld>
            <a:endParaRPr lang="en-US"/>
          </a:p>
        </p:txBody>
      </p:sp>
    </p:spTree>
    <p:extLst>
      <p:ext uri="{BB962C8B-B14F-4D97-AF65-F5344CB8AC3E}">
        <p14:creationId xmlns:p14="http://schemas.microsoft.com/office/powerpoint/2010/main" val="3034669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87764-03AC-415A-9569-1EC5A6B94E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FC869-19E8-49F1-9186-019BC20D60EB}"/>
              </a:ext>
            </a:extLst>
          </p:cNvPr>
          <p:cNvSpPr>
            <a:spLocks noGrp="1"/>
          </p:cNvSpPr>
          <p:nvPr>
            <p:ph type="dt" sz="half" idx="10"/>
          </p:nvPr>
        </p:nvSpPr>
        <p:spPr/>
        <p:txBody>
          <a:bodyPr/>
          <a:lstStyle/>
          <a:p>
            <a:fld id="{F04467E0-9312-4428-8CFB-D80F7767BF80}" type="datetimeFigureOut">
              <a:rPr lang="en-US" smtClean="0"/>
              <a:t>12/29/2020</a:t>
            </a:fld>
            <a:endParaRPr lang="en-US"/>
          </a:p>
        </p:txBody>
      </p:sp>
      <p:sp>
        <p:nvSpPr>
          <p:cNvPr id="4" name="Footer Placeholder 3">
            <a:extLst>
              <a:ext uri="{FF2B5EF4-FFF2-40B4-BE49-F238E27FC236}">
                <a16:creationId xmlns:a16="http://schemas.microsoft.com/office/drawing/2014/main" id="{CDD2C2A4-F498-415C-B399-22D2203E12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5C1121-4ABC-41D7-8DB7-FE02123DE52F}"/>
              </a:ext>
            </a:extLst>
          </p:cNvPr>
          <p:cNvSpPr>
            <a:spLocks noGrp="1"/>
          </p:cNvSpPr>
          <p:nvPr>
            <p:ph type="sldNum" sz="quarter" idx="12"/>
          </p:nvPr>
        </p:nvSpPr>
        <p:spPr/>
        <p:txBody>
          <a:bodyPr/>
          <a:lstStyle/>
          <a:p>
            <a:fld id="{D81E8E01-BF2B-4013-84A0-475D18A13625}" type="slidenum">
              <a:rPr lang="en-US" smtClean="0"/>
              <a:t>‹#›</a:t>
            </a:fld>
            <a:endParaRPr lang="en-US"/>
          </a:p>
        </p:txBody>
      </p:sp>
    </p:spTree>
    <p:extLst>
      <p:ext uri="{BB962C8B-B14F-4D97-AF65-F5344CB8AC3E}">
        <p14:creationId xmlns:p14="http://schemas.microsoft.com/office/powerpoint/2010/main" val="1190522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687DFE-E2F9-4792-8131-BACA026A6186}"/>
              </a:ext>
            </a:extLst>
          </p:cNvPr>
          <p:cNvSpPr>
            <a:spLocks noGrp="1"/>
          </p:cNvSpPr>
          <p:nvPr>
            <p:ph type="dt" sz="half" idx="10"/>
          </p:nvPr>
        </p:nvSpPr>
        <p:spPr/>
        <p:txBody>
          <a:bodyPr/>
          <a:lstStyle/>
          <a:p>
            <a:fld id="{F04467E0-9312-4428-8CFB-D80F7767BF80}" type="datetimeFigureOut">
              <a:rPr lang="en-US" smtClean="0"/>
              <a:t>12/29/2020</a:t>
            </a:fld>
            <a:endParaRPr lang="en-US"/>
          </a:p>
        </p:txBody>
      </p:sp>
      <p:sp>
        <p:nvSpPr>
          <p:cNvPr id="3" name="Footer Placeholder 2">
            <a:extLst>
              <a:ext uri="{FF2B5EF4-FFF2-40B4-BE49-F238E27FC236}">
                <a16:creationId xmlns:a16="http://schemas.microsoft.com/office/drawing/2014/main" id="{1DEAC2ED-091D-49A7-9F83-5C59DB2495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A91A8F-EF8C-48F9-8A87-A321C25C12EC}"/>
              </a:ext>
            </a:extLst>
          </p:cNvPr>
          <p:cNvSpPr>
            <a:spLocks noGrp="1"/>
          </p:cNvSpPr>
          <p:nvPr>
            <p:ph type="sldNum" sz="quarter" idx="12"/>
          </p:nvPr>
        </p:nvSpPr>
        <p:spPr/>
        <p:txBody>
          <a:bodyPr/>
          <a:lstStyle/>
          <a:p>
            <a:fld id="{D81E8E01-BF2B-4013-84A0-475D18A13625}" type="slidenum">
              <a:rPr lang="en-US" smtClean="0"/>
              <a:t>‹#›</a:t>
            </a:fld>
            <a:endParaRPr lang="en-US"/>
          </a:p>
        </p:txBody>
      </p:sp>
    </p:spTree>
    <p:extLst>
      <p:ext uri="{BB962C8B-B14F-4D97-AF65-F5344CB8AC3E}">
        <p14:creationId xmlns:p14="http://schemas.microsoft.com/office/powerpoint/2010/main" val="379763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E757-FB84-42BF-8CCD-D61A5741AC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94FEF7-2845-4CA0-9B89-6A24483A74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D3C2E-4999-4726-A797-F7E9EF9BA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446B2A-52DC-4F83-94D9-23A4DD368D49}"/>
              </a:ext>
            </a:extLst>
          </p:cNvPr>
          <p:cNvSpPr>
            <a:spLocks noGrp="1"/>
          </p:cNvSpPr>
          <p:nvPr>
            <p:ph type="dt" sz="half" idx="10"/>
          </p:nvPr>
        </p:nvSpPr>
        <p:spPr/>
        <p:txBody>
          <a:bodyPr/>
          <a:lstStyle/>
          <a:p>
            <a:fld id="{F04467E0-9312-4428-8CFB-D80F7767BF80}" type="datetimeFigureOut">
              <a:rPr lang="en-US" smtClean="0"/>
              <a:t>12/29/2020</a:t>
            </a:fld>
            <a:endParaRPr lang="en-US"/>
          </a:p>
        </p:txBody>
      </p:sp>
      <p:sp>
        <p:nvSpPr>
          <p:cNvPr id="6" name="Footer Placeholder 5">
            <a:extLst>
              <a:ext uri="{FF2B5EF4-FFF2-40B4-BE49-F238E27FC236}">
                <a16:creationId xmlns:a16="http://schemas.microsoft.com/office/drawing/2014/main" id="{82AB051C-CE61-44CF-8440-F74621A1A7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621F6-9B57-4485-8C8F-645C8C55E588}"/>
              </a:ext>
            </a:extLst>
          </p:cNvPr>
          <p:cNvSpPr>
            <a:spLocks noGrp="1"/>
          </p:cNvSpPr>
          <p:nvPr>
            <p:ph type="sldNum" sz="quarter" idx="12"/>
          </p:nvPr>
        </p:nvSpPr>
        <p:spPr/>
        <p:txBody>
          <a:bodyPr/>
          <a:lstStyle/>
          <a:p>
            <a:fld id="{D81E8E01-BF2B-4013-84A0-475D18A13625}" type="slidenum">
              <a:rPr lang="en-US" smtClean="0"/>
              <a:t>‹#›</a:t>
            </a:fld>
            <a:endParaRPr lang="en-US"/>
          </a:p>
        </p:txBody>
      </p:sp>
    </p:spTree>
    <p:extLst>
      <p:ext uri="{BB962C8B-B14F-4D97-AF65-F5344CB8AC3E}">
        <p14:creationId xmlns:p14="http://schemas.microsoft.com/office/powerpoint/2010/main" val="601416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34317-399B-437F-BF29-4E0933BC0A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0A333-57B2-4813-9C96-30321AF98F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CEF0E2-888C-49FA-BCCC-E3146F33D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A7DBBC-DB96-479A-85B9-64470328DBCA}"/>
              </a:ext>
            </a:extLst>
          </p:cNvPr>
          <p:cNvSpPr>
            <a:spLocks noGrp="1"/>
          </p:cNvSpPr>
          <p:nvPr>
            <p:ph type="dt" sz="half" idx="10"/>
          </p:nvPr>
        </p:nvSpPr>
        <p:spPr/>
        <p:txBody>
          <a:bodyPr/>
          <a:lstStyle/>
          <a:p>
            <a:fld id="{F04467E0-9312-4428-8CFB-D80F7767BF80}" type="datetimeFigureOut">
              <a:rPr lang="en-US" smtClean="0"/>
              <a:t>12/29/2020</a:t>
            </a:fld>
            <a:endParaRPr lang="en-US"/>
          </a:p>
        </p:txBody>
      </p:sp>
      <p:sp>
        <p:nvSpPr>
          <p:cNvPr id="6" name="Footer Placeholder 5">
            <a:extLst>
              <a:ext uri="{FF2B5EF4-FFF2-40B4-BE49-F238E27FC236}">
                <a16:creationId xmlns:a16="http://schemas.microsoft.com/office/drawing/2014/main" id="{0EB747EB-6A56-4AFF-B765-0098CE2BF2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6C5D74-4EA4-4587-80D9-822420E987BE}"/>
              </a:ext>
            </a:extLst>
          </p:cNvPr>
          <p:cNvSpPr>
            <a:spLocks noGrp="1"/>
          </p:cNvSpPr>
          <p:nvPr>
            <p:ph type="sldNum" sz="quarter" idx="12"/>
          </p:nvPr>
        </p:nvSpPr>
        <p:spPr/>
        <p:txBody>
          <a:bodyPr/>
          <a:lstStyle/>
          <a:p>
            <a:fld id="{D81E8E01-BF2B-4013-84A0-475D18A13625}" type="slidenum">
              <a:rPr lang="en-US" smtClean="0"/>
              <a:t>‹#›</a:t>
            </a:fld>
            <a:endParaRPr lang="en-US"/>
          </a:p>
        </p:txBody>
      </p:sp>
    </p:spTree>
    <p:extLst>
      <p:ext uri="{BB962C8B-B14F-4D97-AF65-F5344CB8AC3E}">
        <p14:creationId xmlns:p14="http://schemas.microsoft.com/office/powerpoint/2010/main" val="761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AAAAE9-1AD7-4C05-9057-7BAF65C3F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8A54F6-F1DE-478B-9DD6-73A16AC56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F9BC12-D3AB-433D-8D7D-8D40D179F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467E0-9312-4428-8CFB-D80F7767BF80}" type="datetimeFigureOut">
              <a:rPr lang="en-US" smtClean="0"/>
              <a:t>12/29/2020</a:t>
            </a:fld>
            <a:endParaRPr lang="en-US"/>
          </a:p>
        </p:txBody>
      </p:sp>
      <p:sp>
        <p:nvSpPr>
          <p:cNvPr id="5" name="Footer Placeholder 4">
            <a:extLst>
              <a:ext uri="{FF2B5EF4-FFF2-40B4-BE49-F238E27FC236}">
                <a16:creationId xmlns:a16="http://schemas.microsoft.com/office/drawing/2014/main" id="{2BB48FD3-34CF-45C7-A0FE-6411ACA523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9E8356-B131-48F1-BF53-D9420EA834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1E8E01-BF2B-4013-84A0-475D18A13625}" type="slidenum">
              <a:rPr lang="en-US" smtClean="0"/>
              <a:t>‹#›</a:t>
            </a:fld>
            <a:endParaRPr lang="en-US"/>
          </a:p>
        </p:txBody>
      </p:sp>
    </p:spTree>
    <p:extLst>
      <p:ext uri="{BB962C8B-B14F-4D97-AF65-F5344CB8AC3E}">
        <p14:creationId xmlns:p14="http://schemas.microsoft.com/office/powerpoint/2010/main" val="2656572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71E590-7DBC-470B-AAD7-DE01100288B4}"/>
              </a:ext>
            </a:extLst>
          </p:cNvPr>
          <p:cNvSpPr/>
          <p:nvPr/>
        </p:nvSpPr>
        <p:spPr>
          <a:xfrm>
            <a:off x="225286" y="208721"/>
            <a:ext cx="11741427" cy="644055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914047A-C8E7-4C0A-9CE6-54A839B0BB16}"/>
              </a:ext>
            </a:extLst>
          </p:cNvPr>
          <p:cNvSpPr/>
          <p:nvPr/>
        </p:nvSpPr>
        <p:spPr>
          <a:xfrm>
            <a:off x="3339548" y="569843"/>
            <a:ext cx="5380382" cy="74212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latin typeface="Arial Black" panose="020B0A04020102020204" pitchFamily="34" charset="0"/>
              </a:rPr>
              <a:t>Fiber-Reinforced Polymers (FRP)</a:t>
            </a:r>
          </a:p>
        </p:txBody>
      </p:sp>
      <p:sp>
        <p:nvSpPr>
          <p:cNvPr id="6" name="Rectangle 5">
            <a:extLst>
              <a:ext uri="{FF2B5EF4-FFF2-40B4-BE49-F238E27FC236}">
                <a16:creationId xmlns:a16="http://schemas.microsoft.com/office/drawing/2014/main" id="{6624EC6C-E68A-40FF-AB7B-0CCE2851F3CE}"/>
              </a:ext>
            </a:extLst>
          </p:cNvPr>
          <p:cNvSpPr/>
          <p:nvPr/>
        </p:nvSpPr>
        <p:spPr>
          <a:xfrm>
            <a:off x="410817" y="1514060"/>
            <a:ext cx="11237843" cy="136497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FRP is categorized as a composites materials consisting of fibers and matrix resin. The fibers are responsible for providing the </a:t>
            </a:r>
            <a:r>
              <a:rPr lang="en-US" b="1" dirty="0" err="1">
                <a:solidFill>
                  <a:schemeClr val="tx1"/>
                </a:solidFill>
              </a:rPr>
              <a:t>composities</a:t>
            </a:r>
            <a:r>
              <a:rPr lang="en-US" b="1" dirty="0">
                <a:solidFill>
                  <a:schemeClr val="tx1"/>
                </a:solidFill>
              </a:rPr>
              <a:t> </a:t>
            </a:r>
            <a:r>
              <a:rPr lang="en-US" b="1" dirty="0">
                <a:solidFill>
                  <a:schemeClr val="tx1"/>
                </a:solidFill>
                <a:highlight>
                  <a:srgbClr val="00FFFF"/>
                </a:highlight>
              </a:rPr>
              <a:t>with strength and modulus</a:t>
            </a:r>
            <a:r>
              <a:rPr lang="en-US" b="1" dirty="0">
                <a:solidFill>
                  <a:schemeClr val="tx1"/>
                </a:solidFill>
              </a:rPr>
              <a:t>, whereas the resin protects the fibers from </a:t>
            </a:r>
            <a:r>
              <a:rPr lang="en-US" b="1" dirty="0">
                <a:solidFill>
                  <a:schemeClr val="tx1"/>
                </a:solidFill>
                <a:highlight>
                  <a:srgbClr val="00FFFF"/>
                </a:highlight>
              </a:rPr>
              <a:t>physical or environmental deterioration</a:t>
            </a:r>
          </a:p>
        </p:txBody>
      </p:sp>
      <p:sp>
        <p:nvSpPr>
          <p:cNvPr id="2" name="Rectangle 1">
            <a:extLst>
              <a:ext uri="{FF2B5EF4-FFF2-40B4-BE49-F238E27FC236}">
                <a16:creationId xmlns:a16="http://schemas.microsoft.com/office/drawing/2014/main" id="{14CBF5A9-0784-40AA-87E3-8F9FF0FB0E18}"/>
              </a:ext>
            </a:extLst>
          </p:cNvPr>
          <p:cNvSpPr/>
          <p:nvPr/>
        </p:nvSpPr>
        <p:spPr>
          <a:xfrm>
            <a:off x="410817" y="3034748"/>
            <a:ext cx="11224592" cy="325340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 Fibers may be surface treatments to improve the bond strength against a polymeric resins.</a:t>
            </a:r>
          </a:p>
          <a:p>
            <a:pPr algn="ctr"/>
            <a:r>
              <a:rPr lang="en-US" b="1" dirty="0">
                <a:solidFill>
                  <a:schemeClr val="tx1"/>
                </a:solidFill>
                <a:latin typeface="Arial Black" panose="020B0A04020102020204" pitchFamily="34" charset="0"/>
              </a:rPr>
              <a:t>--- The direction of the fibers controls the mechanical properties of FRP Composites.</a:t>
            </a:r>
          </a:p>
          <a:p>
            <a:pPr algn="ctr"/>
            <a:r>
              <a:rPr lang="en-US" b="1" dirty="0">
                <a:solidFill>
                  <a:schemeClr val="tx1"/>
                </a:solidFill>
                <a:latin typeface="Arial Black" panose="020B0A04020102020204" pitchFamily="34" charset="0"/>
              </a:rPr>
              <a:t>--- The properties of FRP are dependent on the characteristics of fibers embedded in the resin , such as their amounts , orientation angles and types .</a:t>
            </a:r>
          </a:p>
          <a:p>
            <a:pPr algn="ctr"/>
            <a:endParaRPr lang="en-US" b="1" dirty="0">
              <a:solidFill>
                <a:schemeClr val="tx1"/>
              </a:solidFill>
              <a:latin typeface="Arial Black" panose="020B0A04020102020204" pitchFamily="34" charset="0"/>
            </a:endParaRPr>
          </a:p>
          <a:p>
            <a:pPr algn="ctr"/>
            <a:r>
              <a:rPr lang="en-US" b="1" dirty="0">
                <a:solidFill>
                  <a:schemeClr val="tx1"/>
                </a:solidFill>
                <a:latin typeface="Arial Black" panose="020B0A04020102020204" pitchFamily="34" charset="0"/>
              </a:rPr>
              <a:t>So for highway </a:t>
            </a:r>
            <a:r>
              <a:rPr lang="en-US" b="1" dirty="0" err="1">
                <a:solidFill>
                  <a:schemeClr val="tx1"/>
                </a:solidFill>
                <a:latin typeface="Arial Black" panose="020B0A04020102020204" pitchFamily="34" charset="0"/>
              </a:rPr>
              <a:t>infrastructuers</a:t>
            </a:r>
            <a:r>
              <a:rPr lang="en-US" b="1" dirty="0">
                <a:solidFill>
                  <a:schemeClr val="tx1"/>
                </a:solidFill>
                <a:latin typeface="Arial Black" panose="020B0A04020102020204" pitchFamily="34" charset="0"/>
              </a:rPr>
              <a:t> application, three types of FRP  composites have been traditionally used : CFRP,GFRP and AFRP.</a:t>
            </a:r>
          </a:p>
        </p:txBody>
      </p:sp>
      <p:sp>
        <p:nvSpPr>
          <p:cNvPr id="7" name="Rectangle 6">
            <a:extLst>
              <a:ext uri="{FF2B5EF4-FFF2-40B4-BE49-F238E27FC236}">
                <a16:creationId xmlns:a16="http://schemas.microsoft.com/office/drawing/2014/main" id="{1B8AD28F-6819-4796-A35E-C148A62F3E5E}"/>
              </a:ext>
            </a:extLst>
          </p:cNvPr>
          <p:cNvSpPr/>
          <p:nvPr/>
        </p:nvSpPr>
        <p:spPr>
          <a:xfrm>
            <a:off x="9356035" y="404604"/>
            <a:ext cx="2478157" cy="33047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rgbClr val="FFFF00"/>
                </a:solidFill>
                <a:latin typeface="Arial Black" panose="020B0A04020102020204" pitchFamily="34" charset="0"/>
              </a:rPr>
              <a:t>Dr.Widad</a:t>
            </a:r>
            <a:r>
              <a:rPr lang="en-US" sz="1400" b="1" dirty="0">
                <a:solidFill>
                  <a:srgbClr val="FFFF00"/>
                </a:solidFill>
                <a:latin typeface="Arial Black" panose="020B0A04020102020204" pitchFamily="34" charset="0"/>
              </a:rPr>
              <a:t> Saleh</a:t>
            </a:r>
          </a:p>
        </p:txBody>
      </p:sp>
      <p:sp>
        <p:nvSpPr>
          <p:cNvPr id="9" name="Rectangle 8">
            <a:extLst>
              <a:ext uri="{FF2B5EF4-FFF2-40B4-BE49-F238E27FC236}">
                <a16:creationId xmlns:a16="http://schemas.microsoft.com/office/drawing/2014/main" id="{19C60B7A-C98B-4618-A6E7-E3AD0ED934BE}"/>
              </a:ext>
            </a:extLst>
          </p:cNvPr>
          <p:cNvSpPr/>
          <p:nvPr/>
        </p:nvSpPr>
        <p:spPr>
          <a:xfrm>
            <a:off x="9356035" y="822462"/>
            <a:ext cx="2478157" cy="33047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FFFF00"/>
                </a:solidFill>
                <a:latin typeface="Arial Black" panose="020B0A04020102020204" pitchFamily="34" charset="0"/>
              </a:rPr>
              <a:t>Lecture Four</a:t>
            </a:r>
          </a:p>
        </p:txBody>
      </p:sp>
    </p:spTree>
    <p:extLst>
      <p:ext uri="{BB962C8B-B14F-4D97-AF65-F5344CB8AC3E}">
        <p14:creationId xmlns:p14="http://schemas.microsoft.com/office/powerpoint/2010/main" val="2652257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AA0919-7CCF-42C3-851C-0481BCB155CE}"/>
              </a:ext>
            </a:extLst>
          </p:cNvPr>
          <p:cNvSpPr/>
          <p:nvPr/>
        </p:nvSpPr>
        <p:spPr>
          <a:xfrm>
            <a:off x="238539" y="172278"/>
            <a:ext cx="11728174" cy="654657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B32CFA-A686-4120-9BBF-5168CCC73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070" y="410818"/>
            <a:ext cx="9011477" cy="3167577"/>
          </a:xfrm>
          <a:prstGeom prst="rect">
            <a:avLst/>
          </a:prstGeom>
        </p:spPr>
      </p:pic>
      <p:pic>
        <p:nvPicPr>
          <p:cNvPr id="9" name="Picture 8">
            <a:extLst>
              <a:ext uri="{FF2B5EF4-FFF2-40B4-BE49-F238E27FC236}">
                <a16:creationId xmlns:a16="http://schemas.microsoft.com/office/drawing/2014/main" id="{46C5D591-99FF-45E3-A629-1313D247C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070" y="3816934"/>
            <a:ext cx="9011477" cy="2868787"/>
          </a:xfrm>
          <a:prstGeom prst="rect">
            <a:avLst/>
          </a:prstGeom>
        </p:spPr>
      </p:pic>
    </p:spTree>
    <p:extLst>
      <p:ext uri="{BB962C8B-B14F-4D97-AF65-F5344CB8AC3E}">
        <p14:creationId xmlns:p14="http://schemas.microsoft.com/office/powerpoint/2010/main" val="3052127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956ABE-0C92-4BF4-91C4-70148E188647}"/>
              </a:ext>
            </a:extLst>
          </p:cNvPr>
          <p:cNvSpPr/>
          <p:nvPr/>
        </p:nvSpPr>
        <p:spPr>
          <a:xfrm>
            <a:off x="172278" y="185530"/>
            <a:ext cx="11873948" cy="650681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BAB1678-5190-41A7-BC54-88F3B590D418}"/>
              </a:ext>
            </a:extLst>
          </p:cNvPr>
          <p:cNvPicPr>
            <a:picLocks noChangeAspect="1"/>
          </p:cNvPicPr>
          <p:nvPr/>
        </p:nvPicPr>
        <p:blipFill>
          <a:blip r:embed="rId2"/>
          <a:stretch>
            <a:fillRect/>
          </a:stretch>
        </p:blipFill>
        <p:spPr>
          <a:xfrm>
            <a:off x="1815548" y="410817"/>
            <a:ext cx="8878956" cy="5367131"/>
          </a:xfrm>
          <a:prstGeom prst="rect">
            <a:avLst/>
          </a:prstGeom>
        </p:spPr>
      </p:pic>
      <p:sp>
        <p:nvSpPr>
          <p:cNvPr id="7" name="Rectangle 6">
            <a:extLst>
              <a:ext uri="{FF2B5EF4-FFF2-40B4-BE49-F238E27FC236}">
                <a16:creationId xmlns:a16="http://schemas.microsoft.com/office/drawing/2014/main" id="{2388963D-7681-4EC5-84BC-A42C33AD4A3A}"/>
              </a:ext>
            </a:extLst>
          </p:cNvPr>
          <p:cNvSpPr/>
          <p:nvPr/>
        </p:nvSpPr>
        <p:spPr>
          <a:xfrm>
            <a:off x="3087757" y="6082082"/>
            <a:ext cx="6493565" cy="5201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 tensile strength of polymer fibers at different draw ratio</a:t>
            </a:r>
            <a:endParaRPr lang="en-US" sz="2400" b="1" u="sng"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268358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C7BB4E-4FD9-4FB8-AE2C-9C7CB480170C}"/>
              </a:ext>
            </a:extLst>
          </p:cNvPr>
          <p:cNvSpPr/>
          <p:nvPr/>
        </p:nvSpPr>
        <p:spPr>
          <a:xfrm>
            <a:off x="198783" y="185530"/>
            <a:ext cx="11834191" cy="650681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72D840B-0115-4447-99B8-7C6DC38BAB45}"/>
              </a:ext>
            </a:extLst>
          </p:cNvPr>
          <p:cNvPicPr>
            <a:picLocks noChangeAspect="1"/>
          </p:cNvPicPr>
          <p:nvPr/>
        </p:nvPicPr>
        <p:blipFill>
          <a:blip r:embed="rId2"/>
          <a:stretch>
            <a:fillRect/>
          </a:stretch>
        </p:blipFill>
        <p:spPr>
          <a:xfrm>
            <a:off x="768626" y="503583"/>
            <a:ext cx="11025809" cy="5075582"/>
          </a:xfrm>
          <a:prstGeom prst="rect">
            <a:avLst/>
          </a:prstGeom>
        </p:spPr>
      </p:pic>
      <p:sp>
        <p:nvSpPr>
          <p:cNvPr id="6" name="Rectangle 5">
            <a:extLst>
              <a:ext uri="{FF2B5EF4-FFF2-40B4-BE49-F238E27FC236}">
                <a16:creationId xmlns:a16="http://schemas.microsoft.com/office/drawing/2014/main" id="{364FE2C8-39DB-4E8B-A461-9C313FAB6A1F}"/>
              </a:ext>
            </a:extLst>
          </p:cNvPr>
          <p:cNvSpPr/>
          <p:nvPr/>
        </p:nvSpPr>
        <p:spPr>
          <a:xfrm>
            <a:off x="3087757" y="6082082"/>
            <a:ext cx="6493565" cy="5201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 elongation at break of polymer fibers at different draw ratio</a:t>
            </a:r>
            <a:endParaRPr lang="en-US" sz="2400" b="1" u="sng"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2870174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A9FEBC-6681-4197-8BDB-8DC951DD2E8B}"/>
              </a:ext>
            </a:extLst>
          </p:cNvPr>
          <p:cNvSpPr/>
          <p:nvPr/>
        </p:nvSpPr>
        <p:spPr>
          <a:xfrm>
            <a:off x="251789" y="162339"/>
            <a:ext cx="11754679" cy="6533322"/>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Black" panose="020B0A04020102020204" pitchFamily="34" charset="0"/>
              </a:rPr>
              <a:t>Glass fiber is a generic name like carbon fiber or steel or aluminum. Just as different compositions of steel or aluminum alloys are available, there are many of different chemical compositions of glass fibers that are commercially available. Common glass fibers are silica based (~50–60 % SiO2) and contain a host of other oxides of calcium, boron, sodium, aluminum, and iron.</a:t>
            </a:r>
          </a:p>
          <a:p>
            <a:pPr algn="ctr"/>
            <a:endParaRPr lang="en-US" sz="2000" b="1" dirty="0">
              <a:solidFill>
                <a:schemeClr val="tx1"/>
              </a:solidFill>
              <a:latin typeface="Arial Black" panose="020B0A04020102020204" pitchFamily="34" charset="0"/>
            </a:endParaRPr>
          </a:p>
          <a:p>
            <a:pPr algn="ctr"/>
            <a:endParaRPr lang="en-US" sz="2000" b="1" dirty="0">
              <a:solidFill>
                <a:schemeClr val="tx1"/>
              </a:solidFill>
              <a:latin typeface="Arial Black" panose="020B0A04020102020204" pitchFamily="34" charset="0"/>
            </a:endParaRPr>
          </a:p>
          <a:p>
            <a:pPr algn="ctr"/>
            <a:endParaRPr lang="en-US" sz="2000" b="1" dirty="0">
              <a:solidFill>
                <a:schemeClr val="tx1"/>
              </a:solidFill>
              <a:latin typeface="Arial Black" panose="020B0A04020102020204" pitchFamily="34" charset="0"/>
            </a:endParaRPr>
          </a:p>
          <a:p>
            <a:pPr algn="ctr"/>
            <a:endParaRPr lang="en-US" sz="2000" b="1" dirty="0">
              <a:solidFill>
                <a:schemeClr val="tx1"/>
              </a:solidFill>
              <a:latin typeface="Arial Black" panose="020B0A04020102020204" pitchFamily="34" charset="0"/>
            </a:endParaRPr>
          </a:p>
          <a:p>
            <a:pPr algn="ctr"/>
            <a:endParaRPr lang="en-US" sz="2000" b="1" dirty="0">
              <a:solidFill>
                <a:schemeClr val="tx1"/>
              </a:solidFill>
              <a:latin typeface="Arial Black" panose="020B0A04020102020204" pitchFamily="34" charset="0"/>
            </a:endParaRPr>
          </a:p>
          <a:p>
            <a:pPr algn="ctr"/>
            <a:endParaRPr lang="en-US" sz="2000" b="1" dirty="0">
              <a:solidFill>
                <a:schemeClr val="tx1"/>
              </a:solidFill>
              <a:latin typeface="Arial Black" panose="020B0A04020102020204" pitchFamily="34" charset="0"/>
            </a:endParaRPr>
          </a:p>
          <a:p>
            <a:pPr algn="ctr"/>
            <a:endParaRPr lang="en-US" sz="2000" b="1" dirty="0">
              <a:solidFill>
                <a:schemeClr val="tx1"/>
              </a:solidFill>
              <a:latin typeface="Arial Black" panose="020B0A04020102020204" pitchFamily="34" charset="0"/>
            </a:endParaRPr>
          </a:p>
          <a:p>
            <a:pPr algn="ctr"/>
            <a:endParaRPr lang="en-US" sz="2000" b="1" dirty="0">
              <a:solidFill>
                <a:schemeClr val="tx1"/>
              </a:solidFill>
              <a:latin typeface="Arial Black" panose="020B0A04020102020204" pitchFamily="34" charset="0"/>
            </a:endParaRPr>
          </a:p>
          <a:p>
            <a:pPr algn="ctr"/>
            <a:endParaRPr lang="en-US" sz="2000" b="1" dirty="0">
              <a:solidFill>
                <a:schemeClr val="tx1"/>
              </a:solidFill>
              <a:latin typeface="Arial Black" panose="020B0A04020102020204" pitchFamily="34" charset="0"/>
            </a:endParaRPr>
          </a:p>
          <a:p>
            <a:pPr algn="ctr"/>
            <a:endParaRPr lang="en-US" sz="2000" b="1" dirty="0">
              <a:solidFill>
                <a:schemeClr val="tx1"/>
              </a:solidFill>
              <a:latin typeface="Arial Black" panose="020B0A04020102020204" pitchFamily="34" charset="0"/>
            </a:endParaRPr>
          </a:p>
        </p:txBody>
      </p:sp>
      <p:sp>
        <p:nvSpPr>
          <p:cNvPr id="5" name="Rectangle 4">
            <a:extLst>
              <a:ext uri="{FF2B5EF4-FFF2-40B4-BE49-F238E27FC236}">
                <a16:creationId xmlns:a16="http://schemas.microsoft.com/office/drawing/2014/main" id="{6A938BD0-560E-49B7-9D51-D0B9AE6771D7}"/>
              </a:ext>
            </a:extLst>
          </p:cNvPr>
          <p:cNvSpPr/>
          <p:nvPr/>
        </p:nvSpPr>
        <p:spPr>
          <a:xfrm>
            <a:off x="2882347" y="396898"/>
            <a:ext cx="6493565" cy="48039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latin typeface="Arial Black" panose="020B0A04020102020204" pitchFamily="34" charset="0"/>
              </a:rPr>
              <a:t>1- Glass fibers</a:t>
            </a:r>
          </a:p>
        </p:txBody>
      </p:sp>
      <p:pic>
        <p:nvPicPr>
          <p:cNvPr id="7" name="Picture 6">
            <a:extLst>
              <a:ext uri="{FF2B5EF4-FFF2-40B4-BE49-F238E27FC236}">
                <a16:creationId xmlns:a16="http://schemas.microsoft.com/office/drawing/2014/main" id="{643FAB68-744E-4EBB-B887-59F3659EFE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62" y="2716696"/>
            <a:ext cx="10853530" cy="3744405"/>
          </a:xfrm>
          <a:prstGeom prst="rect">
            <a:avLst/>
          </a:prstGeom>
        </p:spPr>
      </p:pic>
    </p:spTree>
    <p:extLst>
      <p:ext uri="{BB962C8B-B14F-4D97-AF65-F5344CB8AC3E}">
        <p14:creationId xmlns:p14="http://schemas.microsoft.com/office/powerpoint/2010/main" val="1709836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D83668-5E7C-4B50-A47A-47DE26A48C9F}"/>
              </a:ext>
            </a:extLst>
          </p:cNvPr>
          <p:cNvSpPr/>
          <p:nvPr/>
        </p:nvSpPr>
        <p:spPr>
          <a:xfrm>
            <a:off x="198783" y="112644"/>
            <a:ext cx="11754678" cy="6632714"/>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EC2016E-89C8-46C8-87DB-0CA9CDBEA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879" y="477079"/>
            <a:ext cx="10522226" cy="5658678"/>
          </a:xfrm>
          <a:prstGeom prst="rect">
            <a:avLst/>
          </a:prstGeom>
        </p:spPr>
      </p:pic>
      <p:sp>
        <p:nvSpPr>
          <p:cNvPr id="7" name="Rectangle 6">
            <a:extLst>
              <a:ext uri="{FF2B5EF4-FFF2-40B4-BE49-F238E27FC236}">
                <a16:creationId xmlns:a16="http://schemas.microsoft.com/office/drawing/2014/main" id="{BF9E8097-69C7-4BA0-BEA9-2F24F95EC3CF}"/>
              </a:ext>
            </a:extLst>
          </p:cNvPr>
          <p:cNvSpPr/>
          <p:nvPr/>
        </p:nvSpPr>
        <p:spPr>
          <a:xfrm>
            <a:off x="3260036" y="6135757"/>
            <a:ext cx="6493565" cy="5201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Schematic of glass fiber manufacture</a:t>
            </a:r>
            <a:endParaRPr lang="en-US" sz="2400" b="1" u="sng"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504004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E3893F-BA32-4F8A-97E0-680FC8157E62}"/>
              </a:ext>
            </a:extLst>
          </p:cNvPr>
          <p:cNvSpPr/>
          <p:nvPr/>
        </p:nvSpPr>
        <p:spPr>
          <a:xfrm>
            <a:off x="172278" y="198783"/>
            <a:ext cx="11847444" cy="6546574"/>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E glass is a good electrical insulator in addition to having good</a:t>
            </a:r>
          </a:p>
          <a:p>
            <a:pPr algn="ctr"/>
            <a:r>
              <a:rPr lang="en-US" b="1" dirty="0">
                <a:solidFill>
                  <a:schemeClr val="tx1"/>
                </a:solidFill>
                <a:latin typeface="Arial Black" panose="020B0A04020102020204" pitchFamily="34" charset="0"/>
              </a:rPr>
              <a:t>strength and a reasonable Young’s modulus; C stands for corrosion and C glass has</a:t>
            </a:r>
          </a:p>
          <a:p>
            <a:pPr algn="ctr"/>
            <a:r>
              <a:rPr lang="en-US" b="1" dirty="0">
                <a:solidFill>
                  <a:schemeClr val="tx1"/>
                </a:solidFill>
                <a:latin typeface="Arial Black" panose="020B0A04020102020204" pitchFamily="34" charset="0"/>
              </a:rPr>
              <a:t>a better resistance to chemical corrosion than other glasses; S stands for the high</a:t>
            </a:r>
          </a:p>
          <a:p>
            <a:pPr algn="ctr"/>
            <a:r>
              <a:rPr lang="en-US" b="1" dirty="0">
                <a:solidFill>
                  <a:schemeClr val="tx1"/>
                </a:solidFill>
                <a:latin typeface="Arial Black" panose="020B0A04020102020204" pitchFamily="34" charset="0"/>
              </a:rPr>
              <a:t>silica content that makes S glass withstand higher temperatures than other glasses.</a:t>
            </a: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p:txBody>
      </p:sp>
      <p:pic>
        <p:nvPicPr>
          <p:cNvPr id="5" name="Picture 4">
            <a:extLst>
              <a:ext uri="{FF2B5EF4-FFF2-40B4-BE49-F238E27FC236}">
                <a16:creationId xmlns:a16="http://schemas.microsoft.com/office/drawing/2014/main" id="{FDA9EE1C-FD48-45C9-9C4D-DE839EFC2AA4}"/>
              </a:ext>
            </a:extLst>
          </p:cNvPr>
          <p:cNvPicPr>
            <a:picLocks noChangeAspect="1"/>
          </p:cNvPicPr>
          <p:nvPr/>
        </p:nvPicPr>
        <p:blipFill>
          <a:blip r:embed="rId2"/>
          <a:stretch>
            <a:fillRect/>
          </a:stretch>
        </p:blipFill>
        <p:spPr>
          <a:xfrm>
            <a:off x="993913" y="1822174"/>
            <a:ext cx="10190921" cy="4386469"/>
          </a:xfrm>
          <a:prstGeom prst="rect">
            <a:avLst/>
          </a:prstGeom>
        </p:spPr>
      </p:pic>
    </p:spTree>
    <p:extLst>
      <p:ext uri="{BB962C8B-B14F-4D97-AF65-F5344CB8AC3E}">
        <p14:creationId xmlns:p14="http://schemas.microsoft.com/office/powerpoint/2010/main" val="965601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49B1A4-81DF-4F83-B5E0-8F70BAA9B36E}"/>
              </a:ext>
            </a:extLst>
          </p:cNvPr>
          <p:cNvSpPr/>
          <p:nvPr/>
        </p:nvSpPr>
        <p:spPr>
          <a:xfrm>
            <a:off x="132522" y="168965"/>
            <a:ext cx="11926956" cy="652006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The conventional methods of making glass or ceramic fibers involve drawing</a:t>
            </a:r>
          </a:p>
          <a:p>
            <a:pPr algn="ctr"/>
            <a:r>
              <a:rPr lang="en-US" b="1" dirty="0">
                <a:solidFill>
                  <a:schemeClr val="tx1"/>
                </a:solidFill>
                <a:latin typeface="Arial Black" panose="020B0A04020102020204" pitchFamily="34" charset="0"/>
              </a:rPr>
              <a:t>from high-temperature melts of appropriate compositions. This route has many</a:t>
            </a:r>
          </a:p>
          <a:p>
            <a:pPr algn="ctr"/>
            <a:r>
              <a:rPr lang="en-US" b="1" dirty="0">
                <a:solidFill>
                  <a:schemeClr val="tx1"/>
                </a:solidFill>
                <a:highlight>
                  <a:srgbClr val="FFFF00"/>
                </a:highlight>
                <a:latin typeface="Arial Black" panose="020B0A04020102020204" pitchFamily="34" charset="0"/>
              </a:rPr>
              <a:t>practical difficulties such as </a:t>
            </a:r>
            <a:r>
              <a:rPr lang="en-US" b="1" dirty="0">
                <a:solidFill>
                  <a:schemeClr val="tx1"/>
                </a:solidFill>
                <a:highlight>
                  <a:srgbClr val="00FFFF"/>
                </a:highlight>
                <a:latin typeface="Arial Black" panose="020B0A04020102020204" pitchFamily="34" charset="0"/>
              </a:rPr>
              <a:t>1- t</a:t>
            </a:r>
            <a:r>
              <a:rPr lang="en-US" b="1" dirty="0">
                <a:solidFill>
                  <a:schemeClr val="tx1"/>
                </a:solidFill>
                <a:latin typeface="Arial Black" panose="020B0A04020102020204" pitchFamily="34" charset="0"/>
              </a:rPr>
              <a:t>he high processing temperature required, </a:t>
            </a:r>
            <a:r>
              <a:rPr lang="en-US" b="1" dirty="0">
                <a:solidFill>
                  <a:schemeClr val="tx1"/>
                </a:solidFill>
                <a:highlight>
                  <a:srgbClr val="00FFFF"/>
                </a:highlight>
                <a:latin typeface="Arial Black" panose="020B0A04020102020204" pitchFamily="34" charset="0"/>
              </a:rPr>
              <a:t>2</a:t>
            </a:r>
            <a:r>
              <a:rPr lang="en-US" b="1" dirty="0">
                <a:solidFill>
                  <a:schemeClr val="tx1"/>
                </a:solidFill>
                <a:latin typeface="Arial Black" panose="020B0A04020102020204" pitchFamily="34" charset="0"/>
              </a:rPr>
              <a:t>-  the immiscibility</a:t>
            </a:r>
          </a:p>
          <a:p>
            <a:pPr algn="ctr"/>
            <a:r>
              <a:rPr lang="en-US" b="1" dirty="0">
                <a:solidFill>
                  <a:schemeClr val="tx1"/>
                </a:solidFill>
                <a:latin typeface="Arial Black" panose="020B0A04020102020204" pitchFamily="34" charset="0"/>
              </a:rPr>
              <a:t>of components in the liquid state, and </a:t>
            </a:r>
            <a:r>
              <a:rPr lang="en-US" b="1" dirty="0">
                <a:solidFill>
                  <a:schemeClr val="tx1"/>
                </a:solidFill>
                <a:highlight>
                  <a:srgbClr val="00FFFF"/>
                </a:highlight>
                <a:latin typeface="Arial Black" panose="020B0A04020102020204" pitchFamily="34" charset="0"/>
              </a:rPr>
              <a:t>3-</a:t>
            </a:r>
            <a:r>
              <a:rPr lang="en-US" b="1" dirty="0">
                <a:solidFill>
                  <a:schemeClr val="tx1"/>
                </a:solidFill>
                <a:latin typeface="Arial Black" panose="020B0A04020102020204" pitchFamily="34" charset="0"/>
              </a:rPr>
              <a:t>  the easy crystallization during</a:t>
            </a:r>
          </a:p>
          <a:p>
            <a:pPr algn="ctr"/>
            <a:r>
              <a:rPr lang="en-US" b="1" dirty="0">
                <a:solidFill>
                  <a:schemeClr val="tx1"/>
                </a:solidFill>
                <a:latin typeface="Arial Black" panose="020B0A04020102020204" pitchFamily="34" charset="0"/>
              </a:rPr>
              <a:t>cooling.</a:t>
            </a:r>
          </a:p>
          <a:p>
            <a:pPr algn="ctr"/>
            <a:r>
              <a:rPr lang="en-US" dirty="0">
                <a:solidFill>
                  <a:schemeClr val="tx1"/>
                </a:solidFill>
                <a:latin typeface="Arial Black" panose="020B0A04020102020204" pitchFamily="34" charset="0"/>
              </a:rPr>
              <a:t>Q1-Why The sol–gel technique is a very</a:t>
            </a:r>
          </a:p>
          <a:p>
            <a:pPr algn="ctr"/>
            <a:r>
              <a:rPr lang="en-US" dirty="0">
                <a:solidFill>
                  <a:schemeClr val="tx1"/>
                </a:solidFill>
                <a:latin typeface="Arial Black" panose="020B0A04020102020204" pitchFamily="34" charset="0"/>
              </a:rPr>
              <a:t>powerful technique for making glass</a:t>
            </a:r>
            <a:r>
              <a:rPr lang="en-US" b="1" dirty="0">
                <a:solidFill>
                  <a:schemeClr val="tx1"/>
                </a:solidFill>
                <a:latin typeface="Arial Black" panose="020B0A04020102020204" pitchFamily="34" charset="0"/>
              </a:rPr>
              <a:t>.</a:t>
            </a:r>
          </a:p>
          <a:p>
            <a:pPr algn="ctr"/>
            <a:r>
              <a:rPr lang="en-US" b="1" dirty="0">
                <a:solidFill>
                  <a:schemeClr val="tx1"/>
                </a:solidFill>
                <a:latin typeface="Arial Black" panose="020B0A04020102020204" pitchFamily="34" charset="0"/>
              </a:rPr>
              <a:t>Q1- A sizing treatments is important steps in the manufacturing glass </a:t>
            </a:r>
            <a:r>
              <a:rPr lang="en-US" b="1" dirty="0" err="1">
                <a:solidFill>
                  <a:schemeClr val="tx1"/>
                </a:solidFill>
                <a:latin typeface="Arial Black" panose="020B0A04020102020204" pitchFamily="34" charset="0"/>
              </a:rPr>
              <a:t>fibers.why</a:t>
            </a:r>
            <a:r>
              <a:rPr lang="en-US" b="1" dirty="0">
                <a:solidFill>
                  <a:schemeClr val="tx1"/>
                </a:solidFill>
                <a:latin typeface="Arial Black" panose="020B0A04020102020204" pitchFamily="34" charset="0"/>
              </a:rPr>
              <a:t>?</a:t>
            </a: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r>
              <a:rPr lang="en-US" b="1" dirty="0">
                <a:solidFill>
                  <a:schemeClr val="tx1"/>
                </a:solidFill>
                <a:latin typeface="Arial Black" panose="020B0A04020102020204" pitchFamily="34" charset="0"/>
              </a:rPr>
              <a:t>---the strength-to-weight ratio of glass</a:t>
            </a:r>
          </a:p>
          <a:p>
            <a:pPr algn="ctr"/>
            <a:r>
              <a:rPr lang="en-US" b="1" dirty="0">
                <a:solidFill>
                  <a:schemeClr val="tx1"/>
                </a:solidFill>
                <a:latin typeface="Arial Black" panose="020B0A04020102020204" pitchFamily="34" charset="0"/>
              </a:rPr>
              <a:t>fibers is quite high, the modulus-to-weight ratio is only moderate. It is this latter</a:t>
            </a:r>
          </a:p>
          <a:p>
            <a:pPr algn="ctr"/>
            <a:r>
              <a:rPr lang="en-US" b="1" dirty="0">
                <a:solidFill>
                  <a:schemeClr val="tx1"/>
                </a:solidFill>
                <a:latin typeface="Arial Black" panose="020B0A04020102020204" pitchFamily="34" charset="0"/>
              </a:rPr>
              <a:t>characteristic that led the </a:t>
            </a:r>
            <a:r>
              <a:rPr lang="en-US" b="1" dirty="0">
                <a:solidFill>
                  <a:schemeClr val="tx1"/>
                </a:solidFill>
                <a:highlight>
                  <a:srgbClr val="FFFF00"/>
                </a:highlight>
                <a:latin typeface="Arial Black" panose="020B0A04020102020204" pitchFamily="34" charset="0"/>
              </a:rPr>
              <a:t>aerospace industry</a:t>
            </a:r>
          </a:p>
          <a:p>
            <a:pPr algn="ctr"/>
            <a:r>
              <a:rPr lang="en-US" b="1" dirty="0">
                <a:solidFill>
                  <a:schemeClr val="tx1"/>
                </a:solidFill>
                <a:latin typeface="Arial Black" panose="020B0A04020102020204" pitchFamily="34" charset="0"/>
              </a:rPr>
              <a:t>--Glass fibers continue to be used for </a:t>
            </a:r>
            <a:r>
              <a:rPr lang="en-US" b="1" dirty="0">
                <a:solidFill>
                  <a:schemeClr val="tx1"/>
                </a:solidFill>
                <a:highlight>
                  <a:srgbClr val="FFFF00"/>
                </a:highlight>
                <a:latin typeface="Arial Black" panose="020B0A04020102020204" pitchFamily="34" charset="0"/>
              </a:rPr>
              <a:t>reinforcement</a:t>
            </a:r>
          </a:p>
          <a:p>
            <a:pPr algn="ctr"/>
            <a:r>
              <a:rPr lang="en-US" b="1" dirty="0">
                <a:solidFill>
                  <a:schemeClr val="tx1"/>
                </a:solidFill>
                <a:highlight>
                  <a:srgbClr val="FFFF00"/>
                </a:highlight>
                <a:latin typeface="Arial Black" panose="020B0A04020102020204" pitchFamily="34" charset="0"/>
              </a:rPr>
              <a:t>of polyester, epoxy, and phenolic resins</a:t>
            </a:r>
          </a:p>
          <a:p>
            <a:pPr algn="ctr"/>
            <a:r>
              <a:rPr lang="en-US" b="1" dirty="0">
                <a:solidFill>
                  <a:schemeClr val="tx1"/>
                </a:solidFill>
                <a:latin typeface="Arial Black" panose="020B0A04020102020204" pitchFamily="34" charset="0"/>
              </a:rPr>
              <a:t>-Glass fiber reinforced resins are used widely in the building and construction</a:t>
            </a:r>
          </a:p>
          <a:p>
            <a:pPr algn="ctr"/>
            <a:r>
              <a:rPr lang="en-US" b="1" dirty="0">
                <a:solidFill>
                  <a:schemeClr val="tx1"/>
                </a:solidFill>
                <a:latin typeface="Arial Black" panose="020B0A04020102020204" pitchFamily="34" charset="0"/>
              </a:rPr>
              <a:t>industry. Commonly, these are called glass-reinforced plastics, or GRP</a:t>
            </a:r>
          </a:p>
          <a:p>
            <a:pPr algn="ctr"/>
            <a:endParaRPr lang="en-US" b="1" dirty="0">
              <a:solidFill>
                <a:schemeClr val="tx1"/>
              </a:solidFill>
              <a:latin typeface="Arial Black" panose="020B0A04020102020204" pitchFamily="34" charset="0"/>
            </a:endParaRPr>
          </a:p>
        </p:txBody>
      </p:sp>
      <p:sp>
        <p:nvSpPr>
          <p:cNvPr id="5" name="Rectangle 4">
            <a:extLst>
              <a:ext uri="{FF2B5EF4-FFF2-40B4-BE49-F238E27FC236}">
                <a16:creationId xmlns:a16="http://schemas.microsoft.com/office/drawing/2014/main" id="{CB30E6A2-265D-4940-9315-03144327ADC0}"/>
              </a:ext>
            </a:extLst>
          </p:cNvPr>
          <p:cNvSpPr/>
          <p:nvPr/>
        </p:nvSpPr>
        <p:spPr>
          <a:xfrm>
            <a:off x="3935896" y="3168925"/>
            <a:ext cx="4744279" cy="5201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latin typeface="Arial Black" panose="020B0A04020102020204" pitchFamily="34" charset="0"/>
              </a:rPr>
              <a:t>Properties and Applications</a:t>
            </a:r>
            <a:endParaRPr lang="en-US" sz="2400" b="1" u="sng"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003286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7F78DD-5004-4657-9EA1-CC6B9FFD6BCB}"/>
              </a:ext>
            </a:extLst>
          </p:cNvPr>
          <p:cNvSpPr/>
          <p:nvPr/>
        </p:nvSpPr>
        <p:spPr>
          <a:xfrm>
            <a:off x="178904" y="102704"/>
            <a:ext cx="11834192" cy="6652592"/>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 Boron is an inherently brittle material. It is commercially made by chemical vapor</a:t>
            </a:r>
          </a:p>
          <a:p>
            <a:pPr algn="ctr"/>
            <a:r>
              <a:rPr lang="en-US" b="1" dirty="0">
                <a:solidFill>
                  <a:schemeClr val="tx1"/>
                </a:solidFill>
                <a:latin typeface="Arial Black" panose="020B0A04020102020204" pitchFamily="34" charset="0"/>
              </a:rPr>
              <a:t>deposition (CVD) of boron on a substrate, that is, boron fiber as produced is itself a</a:t>
            </a:r>
          </a:p>
          <a:p>
            <a:pPr algn="ctr"/>
            <a:r>
              <a:rPr lang="en-US" b="1" dirty="0">
                <a:solidFill>
                  <a:schemeClr val="tx1"/>
                </a:solidFill>
                <a:latin typeface="Arial Black" panose="020B0A04020102020204" pitchFamily="34" charset="0"/>
              </a:rPr>
              <a:t>composite fiber.</a:t>
            </a:r>
          </a:p>
          <a:p>
            <a:pPr algn="ctr"/>
            <a:r>
              <a:rPr lang="en-US" b="1" dirty="0">
                <a:solidFill>
                  <a:schemeClr val="tx1"/>
                </a:solidFill>
                <a:latin typeface="Arial Black" panose="020B0A04020102020204" pitchFamily="34" charset="0"/>
              </a:rPr>
              <a:t>-- The choice of substrate material that goes to form the core of the finished</a:t>
            </a:r>
          </a:p>
          <a:p>
            <a:pPr algn="ctr"/>
            <a:r>
              <a:rPr lang="en-US" b="1" dirty="0">
                <a:solidFill>
                  <a:schemeClr val="tx1"/>
                </a:solidFill>
                <a:latin typeface="Arial Black" panose="020B0A04020102020204" pitchFamily="34" charset="0"/>
              </a:rPr>
              <a:t>boron fiber is limited. Generally, a fine tungsten wire is used for this purpose.</a:t>
            </a:r>
          </a:p>
          <a:p>
            <a:pPr algn="ctr"/>
            <a:r>
              <a:rPr lang="en-US" b="1" dirty="0">
                <a:solidFill>
                  <a:schemeClr val="tx1"/>
                </a:solidFill>
                <a:latin typeface="Arial Black" panose="020B0A04020102020204" pitchFamily="34" charset="0"/>
              </a:rPr>
              <a:t>A carbon substrate can also be used. </a:t>
            </a:r>
            <a:r>
              <a:rPr lang="en-US" b="1" dirty="0">
                <a:solidFill>
                  <a:schemeClr val="tx1"/>
                </a:solidFill>
                <a:highlight>
                  <a:srgbClr val="00FFFF"/>
                </a:highlight>
                <a:latin typeface="Arial Black" panose="020B0A04020102020204" pitchFamily="34" charset="0"/>
              </a:rPr>
              <a:t>The first boron fibers were obtained by</a:t>
            </a:r>
          </a:p>
          <a:p>
            <a:pPr algn="ctr"/>
            <a:r>
              <a:rPr lang="en-US" b="1" dirty="0">
                <a:solidFill>
                  <a:schemeClr val="tx1"/>
                </a:solidFill>
                <a:highlight>
                  <a:srgbClr val="00FFFF"/>
                </a:highlight>
                <a:latin typeface="Arial Black" panose="020B0A04020102020204" pitchFamily="34" charset="0"/>
              </a:rPr>
              <a:t>Weintraub (1911) by means of reduction of a boron halide with hydrogen on a</a:t>
            </a:r>
          </a:p>
          <a:p>
            <a:pPr algn="ctr"/>
            <a:r>
              <a:rPr lang="en-US" b="1" dirty="0">
                <a:solidFill>
                  <a:schemeClr val="tx1"/>
                </a:solidFill>
                <a:highlight>
                  <a:srgbClr val="00FFFF"/>
                </a:highlight>
                <a:latin typeface="Arial Black" panose="020B0A04020102020204" pitchFamily="34" charset="0"/>
              </a:rPr>
              <a:t>hot wire substrate</a:t>
            </a:r>
            <a:r>
              <a:rPr lang="en-US" dirty="0">
                <a:solidFill>
                  <a:schemeClr val="tx1"/>
                </a:solidFill>
              </a:rPr>
              <a:t>.</a:t>
            </a: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p:txBody>
      </p:sp>
      <p:sp>
        <p:nvSpPr>
          <p:cNvPr id="5" name="Rectangle 4">
            <a:extLst>
              <a:ext uri="{FF2B5EF4-FFF2-40B4-BE49-F238E27FC236}">
                <a16:creationId xmlns:a16="http://schemas.microsoft.com/office/drawing/2014/main" id="{4F1E04EF-D6DC-462E-92BB-6A6FF730248B}"/>
              </a:ext>
            </a:extLst>
          </p:cNvPr>
          <p:cNvSpPr/>
          <p:nvPr/>
        </p:nvSpPr>
        <p:spPr>
          <a:xfrm>
            <a:off x="2882347" y="396898"/>
            <a:ext cx="6493565" cy="48039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latin typeface="Arial Black" panose="020B0A04020102020204" pitchFamily="34" charset="0"/>
              </a:rPr>
              <a:t>2- Boron fibers</a:t>
            </a:r>
          </a:p>
        </p:txBody>
      </p:sp>
      <p:pic>
        <p:nvPicPr>
          <p:cNvPr id="1026" name="Picture 2" descr="Objectives_template">
            <a:extLst>
              <a:ext uri="{FF2B5EF4-FFF2-40B4-BE49-F238E27FC236}">
                <a16:creationId xmlns:a16="http://schemas.microsoft.com/office/drawing/2014/main" id="{12FDFF48-7780-4EF4-9D34-2FC37C0C7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470" y="3429001"/>
            <a:ext cx="9634330" cy="322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971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ED493-6D14-422F-AA9B-170283878636}"/>
              </a:ext>
            </a:extLst>
          </p:cNvPr>
          <p:cNvSpPr/>
          <p:nvPr/>
        </p:nvSpPr>
        <p:spPr>
          <a:xfrm>
            <a:off x="185530" y="175591"/>
            <a:ext cx="11847444" cy="650681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E872104-B596-40EB-9CA6-1E7E9D132507}"/>
              </a:ext>
            </a:extLst>
          </p:cNvPr>
          <p:cNvSpPr/>
          <p:nvPr/>
        </p:nvSpPr>
        <p:spPr>
          <a:xfrm>
            <a:off x="410817" y="477078"/>
            <a:ext cx="11396870" cy="147099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The structure and morphology of boron fibers depend on the conditions of</a:t>
            </a:r>
          </a:p>
          <a:p>
            <a:pPr algn="ctr"/>
            <a:r>
              <a:rPr lang="en-US" b="1" dirty="0">
                <a:solidFill>
                  <a:schemeClr val="tx1"/>
                </a:solidFill>
                <a:latin typeface="Arial Black" panose="020B0A04020102020204" pitchFamily="34" charset="0"/>
              </a:rPr>
              <a:t>deposition:</a:t>
            </a:r>
            <a:r>
              <a:rPr lang="en-US" b="1" dirty="0">
                <a:solidFill>
                  <a:schemeClr val="tx1"/>
                </a:solidFill>
                <a:highlight>
                  <a:srgbClr val="00FFFF"/>
                </a:highlight>
                <a:latin typeface="Arial Black" panose="020B0A04020102020204" pitchFamily="34" charset="0"/>
              </a:rPr>
              <a:t> </a:t>
            </a:r>
            <a:r>
              <a:rPr lang="en-US" b="1" u="sng" dirty="0">
                <a:solidFill>
                  <a:schemeClr val="tx1"/>
                </a:solidFill>
                <a:highlight>
                  <a:srgbClr val="00FFFF"/>
                </a:highlight>
                <a:latin typeface="Arial Black" panose="020B0A04020102020204" pitchFamily="34" charset="0"/>
              </a:rPr>
              <a:t>temperature</a:t>
            </a:r>
            <a:r>
              <a:rPr lang="en-US" b="1" dirty="0">
                <a:solidFill>
                  <a:schemeClr val="tx1"/>
                </a:solidFill>
                <a:highlight>
                  <a:srgbClr val="00FFFF"/>
                </a:highlight>
                <a:latin typeface="Arial Black" panose="020B0A04020102020204" pitchFamily="34" charset="0"/>
              </a:rPr>
              <a:t>, composition of gases, gas dynamics,</a:t>
            </a:r>
          </a:p>
          <a:p>
            <a:pPr algn="ctr"/>
            <a:endParaRPr lang="en-US" b="1" dirty="0">
              <a:solidFill>
                <a:schemeClr val="tx1"/>
              </a:solidFill>
              <a:highlight>
                <a:srgbClr val="00FFFF"/>
              </a:highlight>
              <a:latin typeface="Arial Black" panose="020B0A04020102020204" pitchFamily="34" charset="0"/>
            </a:endParaRPr>
          </a:p>
          <a:p>
            <a:pPr algn="ctr"/>
            <a:r>
              <a:rPr lang="en-US" b="1" dirty="0">
                <a:solidFill>
                  <a:schemeClr val="tx1"/>
                </a:solidFill>
                <a:latin typeface="Arial Black" panose="020B0A04020102020204" pitchFamily="34" charset="0"/>
              </a:rPr>
              <a:t>Boron fibers produced by the CVD method described earlier have </a:t>
            </a:r>
            <a:r>
              <a:rPr lang="en-US" b="1" dirty="0" err="1">
                <a:solidFill>
                  <a:schemeClr val="tx1"/>
                </a:solidFill>
                <a:latin typeface="Arial Black" panose="020B0A04020102020204" pitchFamily="34" charset="0"/>
              </a:rPr>
              <a:t>amicrocrystalline</a:t>
            </a:r>
            <a:endParaRPr lang="en-US" b="1" dirty="0">
              <a:solidFill>
                <a:schemeClr val="tx1"/>
              </a:solidFill>
              <a:latin typeface="Arial Black" panose="020B0A04020102020204" pitchFamily="34" charset="0"/>
            </a:endParaRPr>
          </a:p>
          <a:p>
            <a:pPr algn="ctr"/>
            <a:r>
              <a:rPr lang="en-US" b="1" dirty="0">
                <a:solidFill>
                  <a:schemeClr val="tx1"/>
                </a:solidFill>
                <a:latin typeface="Arial Black" panose="020B0A04020102020204" pitchFamily="34" charset="0"/>
              </a:rPr>
              <a:t>structure that is generally called amorphous</a:t>
            </a:r>
          </a:p>
        </p:txBody>
      </p:sp>
      <p:sp>
        <p:nvSpPr>
          <p:cNvPr id="6" name="Rectangle 5">
            <a:extLst>
              <a:ext uri="{FF2B5EF4-FFF2-40B4-BE49-F238E27FC236}">
                <a16:creationId xmlns:a16="http://schemas.microsoft.com/office/drawing/2014/main" id="{27406261-D91B-483A-AEFC-254C94C2239E}"/>
              </a:ext>
            </a:extLst>
          </p:cNvPr>
          <p:cNvSpPr/>
          <p:nvPr/>
        </p:nvSpPr>
        <p:spPr>
          <a:xfrm>
            <a:off x="410817" y="2067339"/>
            <a:ext cx="11370366" cy="136166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When boron fiber is made by deposition on a tungsten substrate, as is generally</a:t>
            </a:r>
          </a:p>
          <a:p>
            <a:pPr algn="ctr"/>
            <a:r>
              <a:rPr lang="en-US" b="1" dirty="0">
                <a:solidFill>
                  <a:schemeClr val="tx1"/>
                </a:solidFill>
                <a:latin typeface="Arial Black" panose="020B0A04020102020204" pitchFamily="34" charset="0"/>
              </a:rPr>
              <a:t>the case, then depending on the temperature conditions during deposition, the core</a:t>
            </a:r>
          </a:p>
          <a:p>
            <a:pPr algn="ctr"/>
            <a:r>
              <a:rPr lang="en-US" b="1" dirty="0">
                <a:solidFill>
                  <a:schemeClr val="tx1"/>
                </a:solidFill>
                <a:latin typeface="Arial Black" panose="020B0A04020102020204" pitchFamily="34" charset="0"/>
              </a:rPr>
              <a:t>may consist of, in addition to tungsten, a series of compounds, such as W2B, WB,</a:t>
            </a:r>
          </a:p>
          <a:p>
            <a:pPr algn="ctr"/>
            <a:r>
              <a:rPr lang="en-US" b="1" dirty="0">
                <a:solidFill>
                  <a:schemeClr val="tx1"/>
                </a:solidFill>
                <a:latin typeface="Arial Black" panose="020B0A04020102020204" pitchFamily="34" charset="0"/>
              </a:rPr>
              <a:t>W2B5, andWB4</a:t>
            </a:r>
          </a:p>
        </p:txBody>
      </p:sp>
      <p:sp>
        <p:nvSpPr>
          <p:cNvPr id="7" name="Rectangle 6">
            <a:extLst>
              <a:ext uri="{FF2B5EF4-FFF2-40B4-BE49-F238E27FC236}">
                <a16:creationId xmlns:a16="http://schemas.microsoft.com/office/drawing/2014/main" id="{A9ED4926-6BF7-4692-B391-A148B1792F84}"/>
              </a:ext>
            </a:extLst>
          </p:cNvPr>
          <p:cNvSpPr/>
          <p:nvPr/>
        </p:nvSpPr>
        <p:spPr>
          <a:xfrm>
            <a:off x="424069" y="3591339"/>
            <a:ext cx="11370366" cy="147099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Boron has a density of 2.34 g/cm3 (about 15 % less than that of aluminum).</a:t>
            </a:r>
          </a:p>
          <a:p>
            <a:pPr algn="ctr"/>
            <a:r>
              <a:rPr lang="en-US" b="1" dirty="0">
                <a:solidFill>
                  <a:schemeClr val="tx1"/>
                </a:solidFill>
                <a:latin typeface="Arial Black" panose="020B0A04020102020204" pitchFamily="34" charset="0"/>
              </a:rPr>
              <a:t>Boron fiber with a tungsten core has a density of 2.6 g/cm3 for a fiber with 100 mm</a:t>
            </a:r>
          </a:p>
          <a:p>
            <a:pPr algn="ctr"/>
            <a:r>
              <a:rPr lang="en-US" b="1" dirty="0">
                <a:solidFill>
                  <a:schemeClr val="tx1"/>
                </a:solidFill>
                <a:latin typeface="Arial Black" panose="020B0A04020102020204" pitchFamily="34" charset="0"/>
              </a:rPr>
              <a:t>diameter. Its melting point is 2,040 C,</a:t>
            </a:r>
          </a:p>
        </p:txBody>
      </p:sp>
      <p:sp>
        <p:nvSpPr>
          <p:cNvPr id="8" name="Rectangle 7">
            <a:extLst>
              <a:ext uri="{FF2B5EF4-FFF2-40B4-BE49-F238E27FC236}">
                <a16:creationId xmlns:a16="http://schemas.microsoft.com/office/drawing/2014/main" id="{71A594C3-3287-46D4-B003-6B3B38375FDB}"/>
              </a:ext>
            </a:extLst>
          </p:cNvPr>
          <p:cNvSpPr/>
          <p:nvPr/>
        </p:nvSpPr>
        <p:spPr>
          <a:xfrm>
            <a:off x="424069" y="5194852"/>
            <a:ext cx="11343862" cy="136497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Boron fiber composites are in use in a number of US military aircraft</a:t>
            </a:r>
          </a:p>
          <a:p>
            <a:pPr algn="ctr"/>
            <a:r>
              <a:rPr lang="en-US" b="1" dirty="0">
                <a:solidFill>
                  <a:schemeClr val="tx1"/>
                </a:solidFill>
                <a:latin typeface="Arial Black" panose="020B0A04020102020204" pitchFamily="34" charset="0"/>
              </a:rPr>
              <a:t>They are also used for stiffening golf</a:t>
            </a:r>
          </a:p>
          <a:p>
            <a:pPr algn="ctr"/>
            <a:r>
              <a:rPr lang="en-US" b="1" dirty="0">
                <a:solidFill>
                  <a:schemeClr val="tx1"/>
                </a:solidFill>
                <a:latin typeface="Arial Black" panose="020B0A04020102020204" pitchFamily="34" charset="0"/>
              </a:rPr>
              <a:t>shafts, tennis rackets, bicycle frames</a:t>
            </a:r>
            <a:r>
              <a:rPr lang="en-US" dirty="0"/>
              <a:t>,</a:t>
            </a:r>
          </a:p>
        </p:txBody>
      </p:sp>
    </p:spTree>
    <p:extLst>
      <p:ext uri="{BB962C8B-B14F-4D97-AF65-F5344CB8AC3E}">
        <p14:creationId xmlns:p14="http://schemas.microsoft.com/office/powerpoint/2010/main" val="154081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9018DE-F7DA-4E8D-A524-4494EC96AE87}"/>
              </a:ext>
            </a:extLst>
          </p:cNvPr>
          <p:cNvSpPr/>
          <p:nvPr/>
        </p:nvSpPr>
        <p:spPr>
          <a:xfrm>
            <a:off x="0" y="-218661"/>
            <a:ext cx="11900452" cy="663934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AC6BB2-79C8-461E-9B6B-2BF07E5F7760}"/>
              </a:ext>
            </a:extLst>
          </p:cNvPr>
          <p:cNvSpPr/>
          <p:nvPr/>
        </p:nvSpPr>
        <p:spPr>
          <a:xfrm>
            <a:off x="4429540" y="251124"/>
            <a:ext cx="3279912" cy="48039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latin typeface="Arial Black" panose="020B0A04020102020204" pitchFamily="34" charset="0"/>
              </a:rPr>
              <a:t>Fabrications</a:t>
            </a:r>
          </a:p>
        </p:txBody>
      </p:sp>
      <p:sp>
        <p:nvSpPr>
          <p:cNvPr id="6" name="Rectangle 5">
            <a:extLst>
              <a:ext uri="{FF2B5EF4-FFF2-40B4-BE49-F238E27FC236}">
                <a16:creationId xmlns:a16="http://schemas.microsoft.com/office/drawing/2014/main" id="{1CCD9541-BD78-419E-9D89-4D863B485EDC}"/>
              </a:ext>
            </a:extLst>
          </p:cNvPr>
          <p:cNvSpPr/>
          <p:nvPr/>
        </p:nvSpPr>
        <p:spPr>
          <a:xfrm>
            <a:off x="344556" y="848140"/>
            <a:ext cx="11555896" cy="163001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Boron fibers are obtained by CVD on a substrate. There are two processes:-</a:t>
            </a:r>
          </a:p>
          <a:p>
            <a:pPr algn="ctr"/>
            <a:endParaRPr lang="en-US" b="1" dirty="0">
              <a:solidFill>
                <a:schemeClr val="tx1"/>
              </a:solidFill>
              <a:latin typeface="Arial Black" panose="020B0A04020102020204" pitchFamily="34" charset="0"/>
            </a:endParaRPr>
          </a:p>
          <a:p>
            <a:pPr algn="ctr"/>
            <a:r>
              <a:rPr lang="en-US" b="1" dirty="0">
                <a:solidFill>
                  <a:schemeClr val="tx1"/>
                </a:solidFill>
                <a:latin typeface="Arial Black" panose="020B0A04020102020204" pitchFamily="34" charset="0"/>
              </a:rPr>
              <a:t>1- </a:t>
            </a:r>
            <a:r>
              <a:rPr lang="en-US" b="1" u="sng" dirty="0">
                <a:solidFill>
                  <a:schemeClr val="tx1"/>
                </a:solidFill>
                <a:highlight>
                  <a:srgbClr val="00FF00"/>
                </a:highlight>
                <a:latin typeface="Arial Black" panose="020B0A04020102020204" pitchFamily="34" charset="0"/>
              </a:rPr>
              <a:t>Thermal decomposition of a boron hydride</a:t>
            </a:r>
            <a:r>
              <a:rPr lang="en-US" b="1" dirty="0">
                <a:solidFill>
                  <a:schemeClr val="tx1"/>
                </a:solidFill>
                <a:latin typeface="Arial Black" panose="020B0A04020102020204" pitchFamily="34" charset="0"/>
              </a:rPr>
              <a:t>. This method involves low</a:t>
            </a:r>
          </a:p>
          <a:p>
            <a:pPr algn="ctr"/>
            <a:r>
              <a:rPr lang="en-US" b="1" dirty="0">
                <a:solidFill>
                  <a:schemeClr val="tx1"/>
                </a:solidFill>
                <a:latin typeface="Arial Black" panose="020B0A04020102020204" pitchFamily="34" charset="0"/>
              </a:rPr>
              <a:t>temperatures, and, thus, carbon-coated glass fibers can be used as a substrate</a:t>
            </a:r>
          </a:p>
        </p:txBody>
      </p:sp>
      <p:sp>
        <p:nvSpPr>
          <p:cNvPr id="7" name="Rectangle 6">
            <a:extLst>
              <a:ext uri="{FF2B5EF4-FFF2-40B4-BE49-F238E27FC236}">
                <a16:creationId xmlns:a16="http://schemas.microsoft.com/office/drawing/2014/main" id="{D9FF4C04-8AF2-47C2-A48D-9D8B6BE1AFE0}"/>
              </a:ext>
            </a:extLst>
          </p:cNvPr>
          <p:cNvSpPr/>
          <p:nvPr/>
        </p:nvSpPr>
        <p:spPr>
          <a:xfrm>
            <a:off x="384313" y="2729948"/>
            <a:ext cx="11330609" cy="106017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2- </a:t>
            </a:r>
            <a:r>
              <a:rPr lang="en-US" b="1" dirty="0">
                <a:solidFill>
                  <a:schemeClr val="tx1"/>
                </a:solidFill>
                <a:highlight>
                  <a:srgbClr val="00FF00"/>
                </a:highlight>
                <a:latin typeface="Arial" panose="020B0604020202020204" pitchFamily="34" charset="0"/>
                <a:cs typeface="Arial" panose="020B0604020202020204" pitchFamily="34" charset="0"/>
              </a:rPr>
              <a:t>Reduction of boron halide.</a:t>
            </a:r>
            <a:r>
              <a:rPr lang="en-US" b="1" dirty="0">
                <a:solidFill>
                  <a:schemeClr val="tx1"/>
                </a:solidFill>
                <a:latin typeface="Arial" panose="020B0604020202020204" pitchFamily="34" charset="0"/>
                <a:cs typeface="Arial" panose="020B0604020202020204" pitchFamily="34" charset="0"/>
              </a:rPr>
              <a:t> Hydrogen gas is used to reduce boron trihalide:</a:t>
            </a:r>
          </a:p>
          <a:p>
            <a:pPr algn="ctr"/>
            <a:r>
              <a:rPr lang="pt-BR" b="1" dirty="0">
                <a:solidFill>
                  <a:schemeClr val="tx1"/>
                </a:solidFill>
                <a:latin typeface="Arial" panose="020B0604020202020204" pitchFamily="34" charset="0"/>
                <a:cs typeface="Arial" panose="020B0604020202020204" pitchFamily="34" charset="0"/>
              </a:rPr>
              <a:t>2BX3 + 3H2                           2B + 6HX</a:t>
            </a:r>
          </a:p>
          <a:p>
            <a:pPr algn="ctr"/>
            <a:r>
              <a:rPr lang="en-US" b="1" dirty="0">
                <a:solidFill>
                  <a:schemeClr val="tx1"/>
                </a:solidFill>
                <a:latin typeface="Arial" panose="020B0604020202020204" pitchFamily="34" charset="0"/>
                <a:cs typeface="Arial" panose="020B0604020202020204" pitchFamily="34" charset="0"/>
              </a:rPr>
              <a:t>where X denotes a halogen: Cl, Br, or I.</a:t>
            </a:r>
          </a:p>
        </p:txBody>
      </p:sp>
      <p:sp>
        <p:nvSpPr>
          <p:cNvPr id="9" name="Arrow: Right 8">
            <a:extLst>
              <a:ext uri="{FF2B5EF4-FFF2-40B4-BE49-F238E27FC236}">
                <a16:creationId xmlns:a16="http://schemas.microsoft.com/office/drawing/2014/main" id="{F5DB06C7-F214-47D5-AAD7-BC0DB1F8A1A7}"/>
              </a:ext>
            </a:extLst>
          </p:cNvPr>
          <p:cNvSpPr/>
          <p:nvPr/>
        </p:nvSpPr>
        <p:spPr>
          <a:xfrm>
            <a:off x="5539408" y="3167270"/>
            <a:ext cx="1166191" cy="18553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246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FDCC84-C6C7-496F-80CC-621B95567DA7}"/>
              </a:ext>
            </a:extLst>
          </p:cNvPr>
          <p:cNvSpPr/>
          <p:nvPr/>
        </p:nvSpPr>
        <p:spPr>
          <a:xfrm>
            <a:off x="198783" y="172278"/>
            <a:ext cx="11860695" cy="636104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CE555E-4E75-49E2-A2C1-33D297777128}"/>
              </a:ext>
            </a:extLst>
          </p:cNvPr>
          <p:cNvSpPr/>
          <p:nvPr/>
        </p:nvSpPr>
        <p:spPr>
          <a:xfrm>
            <a:off x="1285461" y="940903"/>
            <a:ext cx="9303026" cy="450573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Q1: What is the advantages and disadvantages of FRP composites.</a:t>
            </a: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r>
              <a:rPr lang="en-US" b="1" dirty="0">
                <a:solidFill>
                  <a:schemeClr val="tx1"/>
                </a:solidFill>
                <a:latin typeface="Arial Black" panose="020B0A04020102020204" pitchFamily="34" charset="0"/>
              </a:rPr>
              <a:t>Q2: Why use thermoset resins as binder materials  more than thermoplastic resin in the synthesis of CFRP and others in highway </a:t>
            </a:r>
            <a:r>
              <a:rPr lang="en-US" b="1" dirty="0" err="1">
                <a:solidFill>
                  <a:schemeClr val="tx1"/>
                </a:solidFill>
                <a:latin typeface="Arial Black" panose="020B0A04020102020204" pitchFamily="34" charset="0"/>
              </a:rPr>
              <a:t>infrastractions</a:t>
            </a:r>
            <a:r>
              <a:rPr lang="en-US" b="1" dirty="0">
                <a:solidFill>
                  <a:schemeClr val="tx1"/>
                </a:solidFill>
                <a:latin typeface="Arial Black" panose="020B0A04020102020204" pitchFamily="34" charset="0"/>
              </a:rPr>
              <a:t>.</a:t>
            </a:r>
          </a:p>
        </p:txBody>
      </p:sp>
    </p:spTree>
    <p:extLst>
      <p:ext uri="{BB962C8B-B14F-4D97-AF65-F5344CB8AC3E}">
        <p14:creationId xmlns:p14="http://schemas.microsoft.com/office/powerpoint/2010/main" val="2434983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58DB7B-90D5-4A0A-B6F1-2FFF0AFE7FFA}"/>
              </a:ext>
            </a:extLst>
          </p:cNvPr>
          <p:cNvSpPr/>
          <p:nvPr/>
        </p:nvSpPr>
        <p:spPr>
          <a:xfrm>
            <a:off x="159026" y="145774"/>
            <a:ext cx="11873948" cy="6546574"/>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C7704C9-4103-4DA1-BCD8-ACA1DC0F61BD}"/>
              </a:ext>
            </a:extLst>
          </p:cNvPr>
          <p:cNvSpPr/>
          <p:nvPr/>
        </p:nvSpPr>
        <p:spPr>
          <a:xfrm>
            <a:off x="2882347" y="357142"/>
            <a:ext cx="6493565" cy="48039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latin typeface="Arial Black" panose="020B0A04020102020204" pitchFamily="34" charset="0"/>
              </a:rPr>
              <a:t>3- Carbon fibers</a:t>
            </a:r>
          </a:p>
        </p:txBody>
      </p:sp>
      <p:sp>
        <p:nvSpPr>
          <p:cNvPr id="2" name="Rectangle 1">
            <a:extLst>
              <a:ext uri="{FF2B5EF4-FFF2-40B4-BE49-F238E27FC236}">
                <a16:creationId xmlns:a16="http://schemas.microsoft.com/office/drawing/2014/main" id="{AE873F19-798A-4939-8DDD-F08CBF1B4250}"/>
              </a:ext>
            </a:extLst>
          </p:cNvPr>
          <p:cNvSpPr/>
          <p:nvPr/>
        </p:nvSpPr>
        <p:spPr>
          <a:xfrm>
            <a:off x="410816" y="890540"/>
            <a:ext cx="11436626" cy="133847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Carbon is a very light element with a density equal to 2.268 g/cm3. Carbon can exist</a:t>
            </a:r>
          </a:p>
          <a:p>
            <a:pPr algn="ctr"/>
            <a:r>
              <a:rPr lang="en-US" b="1" dirty="0">
                <a:solidFill>
                  <a:schemeClr val="tx1"/>
                </a:solidFill>
                <a:latin typeface="Arial Black" panose="020B0A04020102020204" pitchFamily="34" charset="0"/>
              </a:rPr>
              <a:t>in a variety of crystalline forms. Our interest here is in the so-called graphitic</a:t>
            </a:r>
          </a:p>
          <a:p>
            <a:pPr algn="ctr"/>
            <a:r>
              <a:rPr lang="en-US" b="1" dirty="0">
                <a:solidFill>
                  <a:schemeClr val="tx1"/>
                </a:solidFill>
                <a:latin typeface="Arial Black" panose="020B0A04020102020204" pitchFamily="34" charset="0"/>
              </a:rPr>
              <a:t>structure wherein the carbon atoms are arranged in the form of hexagonal layers.</a:t>
            </a:r>
          </a:p>
        </p:txBody>
      </p:sp>
      <p:sp>
        <p:nvSpPr>
          <p:cNvPr id="5" name="Rectangle 4">
            <a:extLst>
              <a:ext uri="{FF2B5EF4-FFF2-40B4-BE49-F238E27FC236}">
                <a16:creationId xmlns:a16="http://schemas.microsoft.com/office/drawing/2014/main" id="{1CDDFE9E-39DF-45BE-880E-2F72502EA59B}"/>
              </a:ext>
            </a:extLst>
          </p:cNvPr>
          <p:cNvSpPr/>
          <p:nvPr/>
        </p:nvSpPr>
        <p:spPr>
          <a:xfrm>
            <a:off x="410816" y="2411896"/>
            <a:ext cx="11370368" cy="133847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There are two structural of carbon fibers , the first called graphite structure and the second called lattice structures,</a:t>
            </a:r>
          </a:p>
          <a:p>
            <a:pPr algn="ctr"/>
            <a:r>
              <a:rPr lang="en-US" b="1" dirty="0">
                <a:solidFill>
                  <a:schemeClr val="tx1"/>
                </a:solidFill>
                <a:highlight>
                  <a:srgbClr val="00FFFF"/>
                </a:highlight>
                <a:latin typeface="Arial Black" panose="020B0A04020102020204" pitchFamily="34" charset="0"/>
              </a:rPr>
              <a:t>Q:-what is the difference between them.</a:t>
            </a:r>
          </a:p>
        </p:txBody>
      </p:sp>
      <p:sp>
        <p:nvSpPr>
          <p:cNvPr id="6" name="Rectangle 5">
            <a:extLst>
              <a:ext uri="{FF2B5EF4-FFF2-40B4-BE49-F238E27FC236}">
                <a16:creationId xmlns:a16="http://schemas.microsoft.com/office/drawing/2014/main" id="{D0BC71C9-DC7F-42D3-A2BE-ACA8C1A7DD62}"/>
              </a:ext>
            </a:extLst>
          </p:cNvPr>
          <p:cNvSpPr/>
          <p:nvPr/>
        </p:nvSpPr>
        <p:spPr>
          <a:xfrm>
            <a:off x="410816" y="3922643"/>
            <a:ext cx="11370368" cy="133847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almost all</a:t>
            </a:r>
          </a:p>
          <a:p>
            <a:pPr algn="ctr"/>
            <a:r>
              <a:rPr lang="en-US" b="1" dirty="0">
                <a:solidFill>
                  <a:schemeClr val="tx1"/>
                </a:solidFill>
                <a:latin typeface="Arial Black" panose="020B0A04020102020204" pitchFamily="34" charset="0"/>
              </a:rPr>
              <a:t>processing techniques of carbon fiber have the goal of obtaining a very high degree</a:t>
            </a:r>
          </a:p>
          <a:p>
            <a:pPr algn="ctr"/>
            <a:r>
              <a:rPr lang="en-US" b="1" dirty="0">
                <a:solidFill>
                  <a:schemeClr val="tx1"/>
                </a:solidFill>
                <a:latin typeface="Arial Black" panose="020B0A04020102020204" pitchFamily="34" charset="0"/>
              </a:rPr>
              <a:t>of preferred orientation of </a:t>
            </a:r>
            <a:r>
              <a:rPr lang="en-US" b="1" dirty="0">
                <a:solidFill>
                  <a:schemeClr val="tx1"/>
                </a:solidFill>
                <a:highlight>
                  <a:srgbClr val="FFFF00"/>
                </a:highlight>
                <a:latin typeface="Arial Black" panose="020B0A04020102020204" pitchFamily="34" charset="0"/>
              </a:rPr>
              <a:t>hexagonal planes along the fiber axis.</a:t>
            </a:r>
          </a:p>
        </p:txBody>
      </p:sp>
      <p:sp>
        <p:nvSpPr>
          <p:cNvPr id="7" name="Rectangle 6">
            <a:extLst>
              <a:ext uri="{FF2B5EF4-FFF2-40B4-BE49-F238E27FC236}">
                <a16:creationId xmlns:a16="http://schemas.microsoft.com/office/drawing/2014/main" id="{A90A7488-D8F6-4430-A869-0D99C562DA84}"/>
              </a:ext>
            </a:extLst>
          </p:cNvPr>
          <p:cNvSpPr/>
          <p:nvPr/>
        </p:nvSpPr>
        <p:spPr>
          <a:xfrm>
            <a:off x="344558" y="5420139"/>
            <a:ext cx="11436626" cy="113968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Carbon fibers of extremely high modulus can be made by carbonization of</a:t>
            </a:r>
          </a:p>
          <a:p>
            <a:pPr algn="ctr"/>
            <a:r>
              <a:rPr lang="en-US" b="1" dirty="0">
                <a:solidFill>
                  <a:schemeClr val="tx1"/>
                </a:solidFill>
                <a:latin typeface="Arial Black" panose="020B0A04020102020204" pitchFamily="34" charset="0"/>
              </a:rPr>
              <a:t>organic precursor fibers followed by graphitization at high temperatures</a:t>
            </a:r>
            <a:r>
              <a:rPr lang="en-US" dirty="0"/>
              <a:t>.</a:t>
            </a:r>
          </a:p>
        </p:txBody>
      </p:sp>
    </p:spTree>
    <p:extLst>
      <p:ext uri="{BB962C8B-B14F-4D97-AF65-F5344CB8AC3E}">
        <p14:creationId xmlns:p14="http://schemas.microsoft.com/office/powerpoint/2010/main" val="3577032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C0DC50-9184-4D93-AA34-0DB28EF0D341}"/>
              </a:ext>
            </a:extLst>
          </p:cNvPr>
          <p:cNvSpPr/>
          <p:nvPr/>
        </p:nvSpPr>
        <p:spPr>
          <a:xfrm>
            <a:off x="145774" y="119270"/>
            <a:ext cx="11887200" cy="657307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B988131-B4E0-4199-B933-B363C7CF1716}"/>
              </a:ext>
            </a:extLst>
          </p:cNvPr>
          <p:cNvSpPr/>
          <p:nvPr/>
        </p:nvSpPr>
        <p:spPr>
          <a:xfrm>
            <a:off x="318052" y="278296"/>
            <a:ext cx="11595652" cy="1683026"/>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A commonly used</a:t>
            </a:r>
          </a:p>
          <a:p>
            <a:pPr algn="ctr"/>
            <a:r>
              <a:rPr lang="en-US" b="1" dirty="0">
                <a:solidFill>
                  <a:schemeClr val="tx1"/>
                </a:solidFill>
                <a:latin typeface="Arial Black" panose="020B0A04020102020204" pitchFamily="34" charset="0"/>
              </a:rPr>
              <a:t>precursor fiber is </a:t>
            </a:r>
            <a:r>
              <a:rPr lang="en-US" b="1" dirty="0">
                <a:solidFill>
                  <a:schemeClr val="tx1"/>
                </a:solidFill>
                <a:highlight>
                  <a:srgbClr val="00FFFF"/>
                </a:highlight>
                <a:latin typeface="Arial Black" panose="020B0A04020102020204" pitchFamily="34" charset="0"/>
              </a:rPr>
              <a:t>polyacrylonitrile (PAN). </a:t>
            </a:r>
            <a:r>
              <a:rPr lang="en-US" b="1" dirty="0">
                <a:solidFill>
                  <a:schemeClr val="tx1"/>
                </a:solidFill>
                <a:latin typeface="Arial Black" panose="020B0A04020102020204" pitchFamily="34" charset="0"/>
              </a:rPr>
              <a:t>Other precursor fibers include </a:t>
            </a:r>
            <a:r>
              <a:rPr lang="en-US" b="1" dirty="0">
                <a:solidFill>
                  <a:schemeClr val="tx1"/>
                </a:solidFill>
                <a:highlight>
                  <a:srgbClr val="00FFFF"/>
                </a:highlight>
                <a:latin typeface="Arial Black" panose="020B0A04020102020204" pitchFamily="34" charset="0"/>
              </a:rPr>
              <a:t>rayon</a:t>
            </a:r>
            <a:r>
              <a:rPr lang="en-US" b="1" dirty="0">
                <a:solidFill>
                  <a:schemeClr val="tx1"/>
                </a:solidFill>
                <a:latin typeface="Arial Black" panose="020B0A04020102020204" pitchFamily="34" charset="0"/>
              </a:rPr>
              <a:t> and</a:t>
            </a:r>
          </a:p>
          <a:p>
            <a:pPr algn="ctr"/>
            <a:r>
              <a:rPr lang="en-US" b="1" dirty="0">
                <a:solidFill>
                  <a:schemeClr val="tx1"/>
                </a:solidFill>
                <a:latin typeface="Arial Black" panose="020B0A04020102020204" pitchFamily="34" charset="0"/>
              </a:rPr>
              <a:t>the ones obtained from </a:t>
            </a:r>
            <a:r>
              <a:rPr lang="en-US" b="1" dirty="0">
                <a:solidFill>
                  <a:schemeClr val="tx1"/>
                </a:solidFill>
                <a:highlight>
                  <a:srgbClr val="00FFFF"/>
                </a:highlight>
                <a:latin typeface="Arial Black" panose="020B0A04020102020204" pitchFamily="34" charset="0"/>
              </a:rPr>
              <a:t>pitches, polyvinyl alcohol, polyimides, and phenolics</a:t>
            </a:r>
            <a:r>
              <a:rPr lang="en-US" b="1" dirty="0">
                <a:solidFill>
                  <a:schemeClr val="tx1"/>
                </a:solidFill>
                <a:latin typeface="Arial Black" panose="020B0A04020102020204" pitchFamily="34" charset="0"/>
              </a:rPr>
              <a:t>.</a:t>
            </a:r>
          </a:p>
        </p:txBody>
      </p:sp>
      <p:sp>
        <p:nvSpPr>
          <p:cNvPr id="6" name="Rectangle 5">
            <a:extLst>
              <a:ext uri="{FF2B5EF4-FFF2-40B4-BE49-F238E27FC236}">
                <a16:creationId xmlns:a16="http://schemas.microsoft.com/office/drawing/2014/main" id="{284FC783-09B1-48E5-8B13-6C107345DFBB}"/>
              </a:ext>
            </a:extLst>
          </p:cNvPr>
          <p:cNvSpPr/>
          <p:nvPr/>
        </p:nvSpPr>
        <p:spPr>
          <a:xfrm>
            <a:off x="318052" y="2120348"/>
            <a:ext cx="11555896" cy="416118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Most of the carbon fiber fabrication processes involve the following</a:t>
            </a:r>
          </a:p>
          <a:p>
            <a:pPr algn="ctr"/>
            <a:r>
              <a:rPr lang="en-US" b="1" dirty="0">
                <a:solidFill>
                  <a:schemeClr val="tx1"/>
                </a:solidFill>
                <a:latin typeface="Arial Black" panose="020B0A04020102020204" pitchFamily="34" charset="0"/>
              </a:rPr>
              <a:t>essential steps:</a:t>
            </a:r>
          </a:p>
          <a:p>
            <a:pPr algn="ctr"/>
            <a:r>
              <a:rPr lang="en-US" b="1" dirty="0">
                <a:solidFill>
                  <a:schemeClr val="tx1"/>
                </a:solidFill>
                <a:latin typeface="Arial Black" panose="020B0A04020102020204" pitchFamily="34" charset="0"/>
              </a:rPr>
              <a:t>1- A </a:t>
            </a:r>
            <a:r>
              <a:rPr lang="en-US" b="1" dirty="0" err="1">
                <a:solidFill>
                  <a:schemeClr val="tx1"/>
                </a:solidFill>
                <a:latin typeface="Arial Black" panose="020B0A04020102020204" pitchFamily="34" charset="0"/>
              </a:rPr>
              <a:t>fiberization</a:t>
            </a:r>
            <a:r>
              <a:rPr lang="en-US" b="1" dirty="0">
                <a:solidFill>
                  <a:schemeClr val="tx1"/>
                </a:solidFill>
                <a:latin typeface="Arial Black" panose="020B0A04020102020204" pitchFamily="34" charset="0"/>
              </a:rPr>
              <a:t> procedure to make a precursor fiber.</a:t>
            </a:r>
          </a:p>
          <a:p>
            <a:pPr algn="ctr"/>
            <a:r>
              <a:rPr lang="en-US" b="1" dirty="0">
                <a:solidFill>
                  <a:schemeClr val="tx1"/>
                </a:solidFill>
                <a:latin typeface="Arial Black" panose="020B0A04020102020204" pitchFamily="34" charset="0"/>
              </a:rPr>
              <a:t>2- A stabilization treatment that prevents the fiber from melting in the subsequent</a:t>
            </a:r>
          </a:p>
          <a:p>
            <a:pPr algn="ctr"/>
            <a:r>
              <a:rPr lang="en-US" b="1" dirty="0">
                <a:solidFill>
                  <a:schemeClr val="tx1"/>
                </a:solidFill>
                <a:latin typeface="Arial Black" panose="020B0A04020102020204" pitchFamily="34" charset="0"/>
              </a:rPr>
              <a:t>high-temperature treatments.</a:t>
            </a:r>
          </a:p>
          <a:p>
            <a:pPr algn="ctr"/>
            <a:r>
              <a:rPr lang="en-US" b="1" dirty="0">
                <a:solidFill>
                  <a:schemeClr val="tx1"/>
                </a:solidFill>
                <a:latin typeface="Arial Black" panose="020B0A04020102020204" pitchFamily="34" charset="0"/>
              </a:rPr>
              <a:t>3- A thermal treatment called carbonization that removes most noncarbon</a:t>
            </a:r>
          </a:p>
          <a:p>
            <a:pPr algn="ctr"/>
            <a:r>
              <a:rPr lang="en-US" b="1" dirty="0">
                <a:solidFill>
                  <a:schemeClr val="tx1"/>
                </a:solidFill>
                <a:latin typeface="Arial Black" panose="020B0A04020102020204" pitchFamily="34" charset="0"/>
              </a:rPr>
              <a:t>Elements.</a:t>
            </a:r>
          </a:p>
          <a:p>
            <a:pPr algn="ctr"/>
            <a:r>
              <a:rPr lang="en-US" b="1" dirty="0">
                <a:solidFill>
                  <a:schemeClr val="tx1"/>
                </a:solidFill>
                <a:latin typeface="Arial Black" panose="020B0A04020102020204" pitchFamily="34" charset="0"/>
              </a:rPr>
              <a:t>4- An optional thermal treatment called graphitization that improves the properties</a:t>
            </a:r>
          </a:p>
          <a:p>
            <a:pPr algn="ctr"/>
            <a:r>
              <a:rPr lang="en-US" b="1" dirty="0">
                <a:solidFill>
                  <a:schemeClr val="tx1"/>
                </a:solidFill>
                <a:latin typeface="Arial Black" panose="020B0A04020102020204" pitchFamily="34" charset="0"/>
              </a:rPr>
              <a:t>of carbon fiber obtained in step 3.</a:t>
            </a:r>
          </a:p>
        </p:txBody>
      </p:sp>
    </p:spTree>
    <p:extLst>
      <p:ext uri="{BB962C8B-B14F-4D97-AF65-F5344CB8AC3E}">
        <p14:creationId xmlns:p14="http://schemas.microsoft.com/office/powerpoint/2010/main" val="83190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6943D7-BEFB-47BD-9F57-690E482EE70D}"/>
              </a:ext>
            </a:extLst>
          </p:cNvPr>
          <p:cNvSpPr/>
          <p:nvPr/>
        </p:nvSpPr>
        <p:spPr>
          <a:xfrm>
            <a:off x="165652" y="89452"/>
            <a:ext cx="11860695" cy="6546574"/>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236391B-27EB-4DC7-A745-524768673256}"/>
              </a:ext>
            </a:extLst>
          </p:cNvPr>
          <p:cNvSpPr/>
          <p:nvPr/>
        </p:nvSpPr>
        <p:spPr>
          <a:xfrm>
            <a:off x="4121425" y="267942"/>
            <a:ext cx="4187687" cy="163747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Polyacrylonitrile">
            <a:extLst>
              <a:ext uri="{FF2B5EF4-FFF2-40B4-BE49-F238E27FC236}">
                <a16:creationId xmlns:a16="http://schemas.microsoft.com/office/drawing/2014/main" id="{DFD5F8AC-200B-4F78-AB48-E90FDF9B2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5069" y="495714"/>
            <a:ext cx="28956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ina Pan Powder - China Polyacrylonitrile Powder, Acrylic Polymer Powder">
            <a:extLst>
              <a:ext uri="{FF2B5EF4-FFF2-40B4-BE49-F238E27FC236}">
                <a16:creationId xmlns:a16="http://schemas.microsoft.com/office/drawing/2014/main" id="{47F04FC7-A599-41CE-AA37-2552FB4B1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18" y="2083903"/>
            <a:ext cx="8110330" cy="3760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850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963A1A-D582-4603-86F9-7EEA66902110}"/>
              </a:ext>
            </a:extLst>
          </p:cNvPr>
          <p:cNvSpPr/>
          <p:nvPr/>
        </p:nvSpPr>
        <p:spPr>
          <a:xfrm>
            <a:off x="92765" y="119270"/>
            <a:ext cx="11926957" cy="663933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6AA8705-C535-42E0-BE70-51B5BFF9D0EA}"/>
              </a:ext>
            </a:extLst>
          </p:cNvPr>
          <p:cNvPicPr>
            <a:picLocks noChangeAspect="1"/>
          </p:cNvPicPr>
          <p:nvPr/>
        </p:nvPicPr>
        <p:blipFill>
          <a:blip r:embed="rId2"/>
          <a:stretch>
            <a:fillRect/>
          </a:stretch>
        </p:blipFill>
        <p:spPr>
          <a:xfrm>
            <a:off x="450769" y="857111"/>
            <a:ext cx="4863353" cy="4843669"/>
          </a:xfrm>
          <a:prstGeom prst="rect">
            <a:avLst/>
          </a:prstGeom>
        </p:spPr>
      </p:pic>
      <p:pic>
        <p:nvPicPr>
          <p:cNvPr id="6" name="Picture 5">
            <a:extLst>
              <a:ext uri="{FF2B5EF4-FFF2-40B4-BE49-F238E27FC236}">
                <a16:creationId xmlns:a16="http://schemas.microsoft.com/office/drawing/2014/main" id="{9114CD39-7C23-4D84-A5BC-4DD0095D59CA}"/>
              </a:ext>
            </a:extLst>
          </p:cNvPr>
          <p:cNvPicPr>
            <a:picLocks noChangeAspect="1"/>
          </p:cNvPicPr>
          <p:nvPr/>
        </p:nvPicPr>
        <p:blipFill>
          <a:blip r:embed="rId3"/>
          <a:stretch>
            <a:fillRect/>
          </a:stretch>
        </p:blipFill>
        <p:spPr>
          <a:xfrm>
            <a:off x="5830955" y="857111"/>
            <a:ext cx="5261113" cy="4843670"/>
          </a:xfrm>
          <a:prstGeom prst="rect">
            <a:avLst/>
          </a:prstGeom>
        </p:spPr>
      </p:pic>
    </p:spTree>
    <p:extLst>
      <p:ext uri="{BB962C8B-B14F-4D97-AF65-F5344CB8AC3E}">
        <p14:creationId xmlns:p14="http://schemas.microsoft.com/office/powerpoint/2010/main" val="889685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F618D3-D442-4881-A687-FAB90F1B1E94}"/>
              </a:ext>
            </a:extLst>
          </p:cNvPr>
          <p:cNvSpPr/>
          <p:nvPr/>
        </p:nvSpPr>
        <p:spPr>
          <a:xfrm>
            <a:off x="159026" y="145774"/>
            <a:ext cx="11873948" cy="657307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13F0DB-D78C-427C-86C6-F7D4DD0C08DE}"/>
              </a:ext>
            </a:extLst>
          </p:cNvPr>
          <p:cNvSpPr/>
          <p:nvPr/>
        </p:nvSpPr>
        <p:spPr>
          <a:xfrm>
            <a:off x="2849217" y="282276"/>
            <a:ext cx="6493565" cy="73151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latin typeface="Arial Black" panose="020B0A04020102020204" pitchFamily="34" charset="0"/>
              </a:rPr>
              <a:t>What happens when the PAN is heated thermally ?</a:t>
            </a:r>
          </a:p>
        </p:txBody>
      </p:sp>
      <p:pic>
        <p:nvPicPr>
          <p:cNvPr id="3" name="Picture 2">
            <a:extLst>
              <a:ext uri="{FF2B5EF4-FFF2-40B4-BE49-F238E27FC236}">
                <a16:creationId xmlns:a16="http://schemas.microsoft.com/office/drawing/2014/main" id="{7EDD28ED-4274-412A-B38A-4179AF788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2017" y="1217878"/>
            <a:ext cx="5724940" cy="4798610"/>
          </a:xfrm>
          <a:prstGeom prst="rect">
            <a:avLst/>
          </a:prstGeom>
        </p:spPr>
      </p:pic>
      <p:sp>
        <p:nvSpPr>
          <p:cNvPr id="5" name="Rectangle 4">
            <a:extLst>
              <a:ext uri="{FF2B5EF4-FFF2-40B4-BE49-F238E27FC236}">
                <a16:creationId xmlns:a16="http://schemas.microsoft.com/office/drawing/2014/main" id="{DCE2DB09-C5AA-4A6B-8900-F4B6872E90D1}"/>
              </a:ext>
            </a:extLst>
          </p:cNvPr>
          <p:cNvSpPr/>
          <p:nvPr/>
        </p:nvSpPr>
        <p:spPr>
          <a:xfrm>
            <a:off x="344556" y="1217877"/>
            <a:ext cx="5724939" cy="535784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Arial Black" panose="020B0A04020102020204" pitchFamily="34" charset="0"/>
              </a:rPr>
              <a:t>i</a:t>
            </a:r>
            <a:r>
              <a:rPr lang="en-US" b="1" dirty="0">
                <a:solidFill>
                  <a:schemeClr val="tx1"/>
                </a:solidFill>
                <a:latin typeface="Arial Black" panose="020B0A04020102020204" pitchFamily="34" charset="0"/>
              </a:rPr>
              <a:t>. </a:t>
            </a:r>
            <a:r>
              <a:rPr lang="en-US" b="1" dirty="0">
                <a:solidFill>
                  <a:schemeClr val="tx1"/>
                </a:solidFill>
                <a:highlight>
                  <a:srgbClr val="00FFFF"/>
                </a:highlight>
                <a:latin typeface="Arial Black" panose="020B0A04020102020204" pitchFamily="34" charset="0"/>
              </a:rPr>
              <a:t>Oxidative stabilization</a:t>
            </a:r>
            <a:r>
              <a:rPr lang="en-US" b="1" dirty="0">
                <a:solidFill>
                  <a:schemeClr val="tx1"/>
                </a:solidFill>
                <a:latin typeface="Arial Black" panose="020B0A04020102020204" pitchFamily="34" charset="0"/>
              </a:rPr>
              <a:t>, which forms ladder structure to</a:t>
            </a:r>
          </a:p>
          <a:p>
            <a:pPr algn="ctr"/>
            <a:r>
              <a:rPr lang="en-US" b="1" dirty="0">
                <a:solidFill>
                  <a:schemeClr val="tx1"/>
                </a:solidFill>
                <a:latin typeface="Arial Black" panose="020B0A04020102020204" pitchFamily="34" charset="0"/>
              </a:rPr>
              <a:t>enable them to undergo processing at higher temperatures.</a:t>
            </a:r>
          </a:p>
          <a:p>
            <a:pPr algn="ctr"/>
            <a:r>
              <a:rPr lang="en-US" b="1" dirty="0">
                <a:solidFill>
                  <a:schemeClr val="tx1"/>
                </a:solidFill>
                <a:latin typeface="Arial Black" panose="020B0A04020102020204" pitchFamily="34" charset="0"/>
              </a:rPr>
              <a:t>ii. </a:t>
            </a:r>
            <a:r>
              <a:rPr lang="en-US" b="1" dirty="0">
                <a:solidFill>
                  <a:schemeClr val="tx1"/>
                </a:solidFill>
                <a:highlight>
                  <a:srgbClr val="00FFFF"/>
                </a:highlight>
                <a:latin typeface="Arial Black" panose="020B0A04020102020204" pitchFamily="34" charset="0"/>
              </a:rPr>
              <a:t>High temperature carbonization</a:t>
            </a:r>
            <a:r>
              <a:rPr lang="en-US" b="1" dirty="0">
                <a:solidFill>
                  <a:schemeClr val="tx1"/>
                </a:solidFill>
                <a:latin typeface="Arial Black" panose="020B0A04020102020204" pitchFamily="34" charset="0"/>
              </a:rPr>
              <a:t>, (1600 C) to keep out</a:t>
            </a:r>
          </a:p>
          <a:p>
            <a:pPr algn="ctr"/>
            <a:r>
              <a:rPr lang="en-US" b="1" dirty="0">
                <a:solidFill>
                  <a:schemeClr val="tx1"/>
                </a:solidFill>
                <a:latin typeface="Arial Black" panose="020B0A04020102020204" pitchFamily="34" charset="0"/>
              </a:rPr>
              <a:t>noncarbon atoms and yield a </a:t>
            </a:r>
            <a:r>
              <a:rPr lang="en-US" b="1" dirty="0" err="1">
                <a:solidFill>
                  <a:schemeClr val="tx1"/>
                </a:solidFill>
                <a:latin typeface="Arial Black" panose="020B0A04020102020204" pitchFamily="34" charset="0"/>
              </a:rPr>
              <a:t>turbostatic</a:t>
            </a:r>
            <a:r>
              <a:rPr lang="en-US" b="1" dirty="0">
                <a:solidFill>
                  <a:schemeClr val="tx1"/>
                </a:solidFill>
                <a:latin typeface="Arial Black" panose="020B0A04020102020204" pitchFamily="34" charset="0"/>
              </a:rPr>
              <a:t> structure.</a:t>
            </a:r>
          </a:p>
          <a:p>
            <a:pPr algn="ctr"/>
            <a:r>
              <a:rPr lang="en-US" b="1" dirty="0">
                <a:solidFill>
                  <a:schemeClr val="tx1"/>
                </a:solidFill>
                <a:latin typeface="Arial Black" panose="020B0A04020102020204" pitchFamily="34" charset="0"/>
              </a:rPr>
              <a:t>iii. </a:t>
            </a:r>
            <a:r>
              <a:rPr lang="en-US" b="1" dirty="0">
                <a:solidFill>
                  <a:schemeClr val="tx1"/>
                </a:solidFill>
                <a:highlight>
                  <a:srgbClr val="00FFFF"/>
                </a:highlight>
                <a:latin typeface="Arial Black" panose="020B0A04020102020204" pitchFamily="34" charset="0"/>
              </a:rPr>
              <a:t>Further heat up to 2000 C to improve the orientation of</a:t>
            </a:r>
          </a:p>
          <a:p>
            <a:pPr algn="ctr"/>
            <a:r>
              <a:rPr lang="en-US" b="1" dirty="0">
                <a:solidFill>
                  <a:schemeClr val="tx1"/>
                </a:solidFill>
                <a:latin typeface="Arial Black" panose="020B0A04020102020204" pitchFamily="34" charset="0"/>
              </a:rPr>
              <a:t>the basal planes and the stiffness of fibers, which is</a:t>
            </a:r>
          </a:p>
          <a:p>
            <a:pPr algn="ctr"/>
            <a:r>
              <a:rPr lang="en-US" b="1" dirty="0">
                <a:solidFill>
                  <a:schemeClr val="tx1"/>
                </a:solidFill>
                <a:latin typeface="Arial Black" panose="020B0A04020102020204" pitchFamily="34" charset="0"/>
              </a:rPr>
              <a:t>called graphitization.</a:t>
            </a:r>
          </a:p>
        </p:txBody>
      </p:sp>
      <p:sp>
        <p:nvSpPr>
          <p:cNvPr id="7" name="Rectangle 6">
            <a:extLst>
              <a:ext uri="{FF2B5EF4-FFF2-40B4-BE49-F238E27FC236}">
                <a16:creationId xmlns:a16="http://schemas.microsoft.com/office/drawing/2014/main" id="{D84C2483-BD03-45B5-A207-3A6E9E3A9DDF}"/>
              </a:ext>
            </a:extLst>
          </p:cNvPr>
          <p:cNvSpPr/>
          <p:nvPr/>
        </p:nvSpPr>
        <p:spPr>
          <a:xfrm>
            <a:off x="6188764" y="6119203"/>
            <a:ext cx="5724940" cy="46779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Black" panose="020B0A04020102020204" pitchFamily="34" charset="0"/>
              </a:rPr>
              <a:t>PAN precursor carbon fiber conversion process</a:t>
            </a:r>
            <a:endParaRPr lang="en-US" sz="1400" b="1" u="sng"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4138652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2F94D8-26CB-4983-B006-4C4D244D2F08}"/>
              </a:ext>
            </a:extLst>
          </p:cNvPr>
          <p:cNvSpPr/>
          <p:nvPr/>
        </p:nvSpPr>
        <p:spPr>
          <a:xfrm>
            <a:off x="198783" y="318052"/>
            <a:ext cx="11860695" cy="6414052"/>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C2AFA14-EE40-448D-9E0A-42935DE99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730" y="1113183"/>
            <a:ext cx="8931966" cy="4651513"/>
          </a:xfrm>
          <a:prstGeom prst="rect">
            <a:avLst/>
          </a:prstGeom>
        </p:spPr>
      </p:pic>
      <p:sp>
        <p:nvSpPr>
          <p:cNvPr id="7" name="Rectangle 6">
            <a:extLst>
              <a:ext uri="{FF2B5EF4-FFF2-40B4-BE49-F238E27FC236}">
                <a16:creationId xmlns:a16="http://schemas.microsoft.com/office/drawing/2014/main" id="{7D2E1012-92F6-42CD-ABEE-ABB1072BC37C}"/>
              </a:ext>
            </a:extLst>
          </p:cNvPr>
          <p:cNvSpPr/>
          <p:nvPr/>
        </p:nvSpPr>
        <p:spPr>
          <a:xfrm>
            <a:off x="3008243" y="5880664"/>
            <a:ext cx="5724940" cy="46779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Proposed chemistry of PAN stabilization</a:t>
            </a:r>
            <a:endParaRPr lang="en-US" sz="1400" b="1" u="sng"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648302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2559E8-50BE-493A-A76B-5C23A4EB5776}"/>
              </a:ext>
            </a:extLst>
          </p:cNvPr>
          <p:cNvSpPr/>
          <p:nvPr/>
        </p:nvSpPr>
        <p:spPr>
          <a:xfrm>
            <a:off x="145774" y="251791"/>
            <a:ext cx="11807687" cy="6453809"/>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77CAFB0-2CCE-42D0-A24B-8220E030C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017" y="821635"/>
            <a:ext cx="8786191" cy="4465982"/>
          </a:xfrm>
          <a:prstGeom prst="rect">
            <a:avLst/>
          </a:prstGeom>
        </p:spPr>
      </p:pic>
      <p:sp>
        <p:nvSpPr>
          <p:cNvPr id="7" name="Rectangle 6">
            <a:extLst>
              <a:ext uri="{FF2B5EF4-FFF2-40B4-BE49-F238E27FC236}">
                <a16:creationId xmlns:a16="http://schemas.microsoft.com/office/drawing/2014/main" id="{88CF6F40-C6CE-4361-ACD3-408F1773C977}"/>
              </a:ext>
            </a:extLst>
          </p:cNvPr>
          <p:cNvSpPr/>
          <p:nvPr/>
        </p:nvSpPr>
        <p:spPr>
          <a:xfrm>
            <a:off x="3339548" y="5502965"/>
            <a:ext cx="5724940" cy="7089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dehydrogenation reaction during stabilization process: (a) PAN polymer; (b) cyclized PAN</a:t>
            </a:r>
            <a:endParaRPr lang="en-US" sz="1400" b="1" u="sng"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1879522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59D607-CA9F-4D78-8BEB-0E1E2845BFEF}"/>
              </a:ext>
            </a:extLst>
          </p:cNvPr>
          <p:cNvSpPr/>
          <p:nvPr/>
        </p:nvSpPr>
        <p:spPr>
          <a:xfrm>
            <a:off x="106017" y="145774"/>
            <a:ext cx="11860696" cy="659958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F3DC590-1E5E-44A3-BE63-4E3DAE8BF355}"/>
              </a:ext>
            </a:extLst>
          </p:cNvPr>
          <p:cNvPicPr>
            <a:picLocks noChangeAspect="1"/>
          </p:cNvPicPr>
          <p:nvPr/>
        </p:nvPicPr>
        <p:blipFill>
          <a:blip r:embed="rId2"/>
          <a:stretch>
            <a:fillRect/>
          </a:stretch>
        </p:blipFill>
        <p:spPr>
          <a:xfrm>
            <a:off x="1881809" y="1113183"/>
            <a:ext cx="8852453" cy="4688785"/>
          </a:xfrm>
          <a:prstGeom prst="rect">
            <a:avLst/>
          </a:prstGeom>
        </p:spPr>
      </p:pic>
      <p:sp>
        <p:nvSpPr>
          <p:cNvPr id="6" name="Rectangle 5">
            <a:extLst>
              <a:ext uri="{FF2B5EF4-FFF2-40B4-BE49-F238E27FC236}">
                <a16:creationId xmlns:a16="http://schemas.microsoft.com/office/drawing/2014/main" id="{3CD1A22C-3537-439F-822F-A84A5C2E3618}"/>
              </a:ext>
            </a:extLst>
          </p:cNvPr>
          <p:cNvSpPr/>
          <p:nvPr/>
        </p:nvSpPr>
        <p:spPr>
          <a:xfrm>
            <a:off x="3339548" y="5919167"/>
            <a:ext cx="5724940" cy="7089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Black" panose="020B0A04020102020204" pitchFamily="34" charset="0"/>
              </a:rPr>
              <a:t>DSC curves of PAN samples obtained in a . bulk form and b . using DMF</a:t>
            </a:r>
            <a:endParaRPr lang="en-US" sz="1400" b="1" u="sng" dirty="0">
              <a:solidFill>
                <a:schemeClr val="tx1"/>
              </a:solidFill>
              <a:latin typeface="Arial Black" panose="020B0A04020102020204" pitchFamily="34" charset="0"/>
            </a:endParaRPr>
          </a:p>
        </p:txBody>
      </p:sp>
      <p:sp>
        <p:nvSpPr>
          <p:cNvPr id="7" name="Rectangle 6">
            <a:extLst>
              <a:ext uri="{FF2B5EF4-FFF2-40B4-BE49-F238E27FC236}">
                <a16:creationId xmlns:a16="http://schemas.microsoft.com/office/drawing/2014/main" id="{A691DCC9-10D6-496F-A58A-3C2BE5197DCD}"/>
              </a:ext>
            </a:extLst>
          </p:cNvPr>
          <p:cNvSpPr/>
          <p:nvPr/>
        </p:nvSpPr>
        <p:spPr>
          <a:xfrm>
            <a:off x="251791" y="437322"/>
            <a:ext cx="1232452" cy="6758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Question</a:t>
            </a:r>
          </a:p>
        </p:txBody>
      </p:sp>
    </p:spTree>
    <p:extLst>
      <p:ext uri="{BB962C8B-B14F-4D97-AF65-F5344CB8AC3E}">
        <p14:creationId xmlns:p14="http://schemas.microsoft.com/office/powerpoint/2010/main" val="104865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B84FC6-94E0-49BD-A3CA-D739D5C60B70}"/>
              </a:ext>
            </a:extLst>
          </p:cNvPr>
          <p:cNvSpPr/>
          <p:nvPr/>
        </p:nvSpPr>
        <p:spPr>
          <a:xfrm>
            <a:off x="198783" y="145774"/>
            <a:ext cx="11767930" cy="6533322"/>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CDE451E-343C-4A0F-8F38-FF37312BE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991" y="569843"/>
            <a:ext cx="9011479" cy="4821581"/>
          </a:xfrm>
          <a:prstGeom prst="rect">
            <a:avLst/>
          </a:prstGeom>
        </p:spPr>
      </p:pic>
      <p:sp>
        <p:nvSpPr>
          <p:cNvPr id="7" name="Rectangle 6">
            <a:extLst>
              <a:ext uri="{FF2B5EF4-FFF2-40B4-BE49-F238E27FC236}">
                <a16:creationId xmlns:a16="http://schemas.microsoft.com/office/drawing/2014/main" id="{A4DC69BF-8FB9-4FB8-83ED-53F0C3F7AD30}"/>
              </a:ext>
            </a:extLst>
          </p:cNvPr>
          <p:cNvSpPr/>
          <p:nvPr/>
        </p:nvSpPr>
        <p:spPr>
          <a:xfrm>
            <a:off x="1815548" y="5680764"/>
            <a:ext cx="9289773" cy="7089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Strength and elastic modulus of carbon fiber as a function of final heat </a:t>
            </a:r>
            <a:r>
              <a:rPr lang="en-US" sz="1400" b="1" dirty="0" err="1">
                <a:solidFill>
                  <a:schemeClr val="tx1"/>
                </a:solidFill>
                <a:latin typeface="Arial" panose="020B0604020202020204" pitchFamily="34" charset="0"/>
                <a:cs typeface="Arial" panose="020B0604020202020204" pitchFamily="34" charset="0"/>
              </a:rPr>
              <a:t>treatmenttemperature</a:t>
            </a:r>
            <a:r>
              <a:rPr lang="en-US" sz="1400" b="1" dirty="0">
                <a:solidFill>
                  <a:schemeClr val="tx1"/>
                </a:solidFill>
                <a:latin typeface="Arial" panose="020B0604020202020204" pitchFamily="34" charset="0"/>
                <a:cs typeface="Arial" panose="020B0604020202020204" pitchFamily="34" charset="0"/>
              </a:rPr>
              <a:t> [after Watt (1970), used with permission]</a:t>
            </a:r>
            <a:endParaRPr lang="en-US" sz="1400" b="1" u="sng"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0235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E644D0-B8FA-4E5B-A185-5910402340A5}"/>
              </a:ext>
            </a:extLst>
          </p:cNvPr>
          <p:cNvSpPr/>
          <p:nvPr/>
        </p:nvSpPr>
        <p:spPr>
          <a:xfrm>
            <a:off x="212035" y="212035"/>
            <a:ext cx="11741426" cy="649356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35D9C9-0B2A-46B6-9C6B-09EB49CBD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504" y="857443"/>
            <a:ext cx="9369287" cy="4430174"/>
          </a:xfrm>
          <a:prstGeom prst="rect">
            <a:avLst/>
          </a:prstGeom>
        </p:spPr>
      </p:pic>
      <p:sp>
        <p:nvSpPr>
          <p:cNvPr id="7" name="Rectangle 6">
            <a:extLst>
              <a:ext uri="{FF2B5EF4-FFF2-40B4-BE49-F238E27FC236}">
                <a16:creationId xmlns:a16="http://schemas.microsoft.com/office/drawing/2014/main" id="{7FD9CF6D-42B0-4D58-8EDC-9142477DFBFF}"/>
              </a:ext>
            </a:extLst>
          </p:cNvPr>
          <p:cNvSpPr/>
          <p:nvPr/>
        </p:nvSpPr>
        <p:spPr>
          <a:xfrm>
            <a:off x="1921565" y="5576555"/>
            <a:ext cx="8680174" cy="7129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Black" panose="020B0A04020102020204" pitchFamily="34" charset="0"/>
              </a:rPr>
              <a:t>Schematic of PAN-based carbon fiber production [reprinted with permission from</a:t>
            </a:r>
          </a:p>
          <a:p>
            <a:pPr algn="ctr"/>
            <a:r>
              <a:rPr lang="en-US" sz="1400" b="1" dirty="0">
                <a:solidFill>
                  <a:schemeClr val="tx1"/>
                </a:solidFill>
                <a:latin typeface="Arial Black" panose="020B0A04020102020204" pitchFamily="34" charset="0"/>
              </a:rPr>
              <a:t>Baker (1983)]</a:t>
            </a:r>
          </a:p>
          <a:p>
            <a:pPr algn="ctr"/>
            <a:r>
              <a:rPr lang="en-US" dirty="0"/>
              <a:t>.</a:t>
            </a:r>
            <a:endParaRPr lang="en-US" sz="1400" b="1" u="sng"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7302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0AE363-5D21-4700-8C50-BCB12CAAC11F}"/>
              </a:ext>
            </a:extLst>
          </p:cNvPr>
          <p:cNvSpPr/>
          <p:nvPr/>
        </p:nvSpPr>
        <p:spPr>
          <a:xfrm>
            <a:off x="212035" y="212035"/>
            <a:ext cx="11781182" cy="645380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most reinforcements used in composites have a fibrous form because materials are stronger and stiffer in the fibrous form than in any other form.</a:t>
            </a:r>
          </a:p>
          <a:p>
            <a:r>
              <a:rPr lang="en-US" b="1" dirty="0">
                <a:solidFill>
                  <a:schemeClr val="tx1"/>
                </a:solidFill>
              </a:rPr>
              <a:t>most interested in the so-called advanced fibers, which possess very high strength and very high stiffness coupled with a very low density.</a:t>
            </a:r>
          </a:p>
          <a:p>
            <a:r>
              <a:rPr lang="en-US" b="1" dirty="0">
                <a:solidFill>
                  <a:schemeClr val="tx1"/>
                </a:solidFill>
              </a:rPr>
              <a:t>The use of fibers as high-performance engineering materials is based on </a:t>
            </a:r>
            <a:r>
              <a:rPr lang="en-US" b="1" u="sng" dirty="0">
                <a:solidFill>
                  <a:schemeClr val="tx1"/>
                </a:solidFill>
                <a:highlight>
                  <a:srgbClr val="FFFF00"/>
                </a:highlight>
              </a:rPr>
              <a:t>three important characteristics</a:t>
            </a:r>
          </a:p>
          <a:p>
            <a:endParaRPr lang="en-US" b="1" dirty="0">
              <a:solidFill>
                <a:schemeClr val="tx1"/>
              </a:solidFill>
            </a:endParaRPr>
          </a:p>
          <a:p>
            <a:r>
              <a:rPr lang="en-US" b="1" dirty="0">
                <a:solidFill>
                  <a:schemeClr val="tx1"/>
                </a:solidFill>
              </a:rPr>
              <a:t>1-A small diameter with respect to its grain size or other microstructural unit. Figure 1.shows that the strength of a carbon fiber decreases as its diameter increases.</a:t>
            </a:r>
          </a:p>
          <a:p>
            <a:endParaRPr lang="en-US" dirty="0"/>
          </a:p>
          <a:p>
            <a:endParaRPr lang="en-US" dirty="0"/>
          </a:p>
          <a:p>
            <a:endParaRPr lang="en-US" dirty="0"/>
          </a:p>
          <a:p>
            <a:endParaRPr lang="en-US" dirty="0"/>
          </a:p>
          <a:p>
            <a:endParaRPr lang="en-US" dirty="0"/>
          </a:p>
          <a:p>
            <a:endParaRPr lang="en-US" dirty="0"/>
          </a:p>
        </p:txBody>
      </p:sp>
      <p:sp>
        <p:nvSpPr>
          <p:cNvPr id="5" name="Rectangle 4">
            <a:extLst>
              <a:ext uri="{FF2B5EF4-FFF2-40B4-BE49-F238E27FC236}">
                <a16:creationId xmlns:a16="http://schemas.microsoft.com/office/drawing/2014/main" id="{5BFF72C8-B96B-4D9F-A9D0-E8201885A310}"/>
              </a:ext>
            </a:extLst>
          </p:cNvPr>
          <p:cNvSpPr/>
          <p:nvPr/>
        </p:nvSpPr>
        <p:spPr>
          <a:xfrm>
            <a:off x="4373217" y="249308"/>
            <a:ext cx="3445566" cy="715617"/>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u="sng" dirty="0">
                <a:latin typeface="Arial Black" panose="020B0A04020102020204" pitchFamily="34" charset="0"/>
              </a:rPr>
              <a:t>Reinforcements</a:t>
            </a:r>
            <a:endParaRPr lang="en-US" sz="2800" u="sng" dirty="0">
              <a:solidFill>
                <a:schemeClr val="tx1"/>
              </a:solidFill>
              <a:latin typeface="Arial Black" panose="020B0A04020102020204" pitchFamily="34" charset="0"/>
            </a:endParaRPr>
          </a:p>
        </p:txBody>
      </p:sp>
      <p:sp>
        <p:nvSpPr>
          <p:cNvPr id="6" name="Rectangle 5">
            <a:extLst>
              <a:ext uri="{FF2B5EF4-FFF2-40B4-BE49-F238E27FC236}">
                <a16:creationId xmlns:a16="http://schemas.microsoft.com/office/drawing/2014/main" id="{BA4DDB67-D8EC-40E1-9229-25AFC4265A0A}"/>
              </a:ext>
            </a:extLst>
          </p:cNvPr>
          <p:cNvSpPr/>
          <p:nvPr/>
        </p:nvSpPr>
        <p:spPr>
          <a:xfrm>
            <a:off x="9329530" y="423242"/>
            <a:ext cx="2478157" cy="3304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Black" panose="020B0A04020102020204" pitchFamily="34" charset="0"/>
              </a:rPr>
              <a:t>Dr.Widad Saleh</a:t>
            </a:r>
          </a:p>
        </p:txBody>
      </p:sp>
      <p:sp>
        <p:nvSpPr>
          <p:cNvPr id="7" name="Rectangle 6">
            <a:extLst>
              <a:ext uri="{FF2B5EF4-FFF2-40B4-BE49-F238E27FC236}">
                <a16:creationId xmlns:a16="http://schemas.microsoft.com/office/drawing/2014/main" id="{F5FC998F-3406-4F75-B2BA-D12F3BAF3C8F}"/>
              </a:ext>
            </a:extLst>
          </p:cNvPr>
          <p:cNvSpPr/>
          <p:nvPr/>
        </p:nvSpPr>
        <p:spPr>
          <a:xfrm>
            <a:off x="9342782" y="799687"/>
            <a:ext cx="2478157" cy="33047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Black" panose="020B0A04020102020204" pitchFamily="34" charset="0"/>
              </a:rPr>
              <a:t>3rd Lecture</a:t>
            </a:r>
          </a:p>
        </p:txBody>
      </p:sp>
      <p:pic>
        <p:nvPicPr>
          <p:cNvPr id="8" name="Picture 7">
            <a:extLst>
              <a:ext uri="{FF2B5EF4-FFF2-40B4-BE49-F238E27FC236}">
                <a16:creationId xmlns:a16="http://schemas.microsoft.com/office/drawing/2014/main" id="{87F51D14-9ACB-4490-8244-CDD028FEAD89}"/>
              </a:ext>
            </a:extLst>
          </p:cNvPr>
          <p:cNvPicPr>
            <a:picLocks noChangeAspect="1"/>
          </p:cNvPicPr>
          <p:nvPr/>
        </p:nvPicPr>
        <p:blipFill>
          <a:blip r:embed="rId2"/>
          <a:stretch>
            <a:fillRect/>
          </a:stretch>
        </p:blipFill>
        <p:spPr>
          <a:xfrm>
            <a:off x="3975652" y="3831089"/>
            <a:ext cx="5062331" cy="2430563"/>
          </a:xfrm>
          <a:prstGeom prst="rect">
            <a:avLst/>
          </a:prstGeom>
        </p:spPr>
      </p:pic>
    </p:spTree>
    <p:extLst>
      <p:ext uri="{BB962C8B-B14F-4D97-AF65-F5344CB8AC3E}">
        <p14:creationId xmlns:p14="http://schemas.microsoft.com/office/powerpoint/2010/main" val="1709120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339203-D4D5-4AFD-B7E0-BBCBE090C969}"/>
              </a:ext>
            </a:extLst>
          </p:cNvPr>
          <p:cNvSpPr/>
          <p:nvPr/>
        </p:nvSpPr>
        <p:spPr>
          <a:xfrm>
            <a:off x="178904" y="106016"/>
            <a:ext cx="11834191" cy="663669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F491706-9282-45DE-89DD-015D8E0B7694}"/>
              </a:ext>
            </a:extLst>
          </p:cNvPr>
          <p:cNvSpPr/>
          <p:nvPr/>
        </p:nvSpPr>
        <p:spPr>
          <a:xfrm>
            <a:off x="2849216" y="255771"/>
            <a:ext cx="6493565" cy="73151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latin typeface="Arial Black" panose="020B0A04020102020204" pitchFamily="34" charset="0"/>
              </a:rPr>
              <a:t>4- Organic Fibers</a:t>
            </a:r>
          </a:p>
        </p:txBody>
      </p:sp>
      <p:sp>
        <p:nvSpPr>
          <p:cNvPr id="2" name="Rectangle 1">
            <a:extLst>
              <a:ext uri="{FF2B5EF4-FFF2-40B4-BE49-F238E27FC236}">
                <a16:creationId xmlns:a16="http://schemas.microsoft.com/office/drawing/2014/main" id="{35DDC944-FF7D-4D95-B2E4-C3E04213A750}"/>
              </a:ext>
            </a:extLst>
          </p:cNvPr>
          <p:cNvSpPr/>
          <p:nvPr/>
        </p:nvSpPr>
        <p:spPr>
          <a:xfrm>
            <a:off x="437322" y="1232452"/>
            <a:ext cx="11330608" cy="5075583"/>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in order to</a:t>
            </a:r>
          </a:p>
          <a:p>
            <a:pPr algn="ctr"/>
            <a:r>
              <a:rPr lang="en-US" b="1" dirty="0">
                <a:solidFill>
                  <a:schemeClr val="tx1"/>
                </a:solidFill>
                <a:latin typeface="Arial Black" panose="020B0A04020102020204" pitchFamily="34" charset="0"/>
              </a:rPr>
              <a:t>obtain high-stiffness and high-strength polymers we must extend these polymer</a:t>
            </a:r>
          </a:p>
          <a:p>
            <a:pPr algn="ctr"/>
            <a:r>
              <a:rPr lang="en-US" b="1" dirty="0">
                <a:solidFill>
                  <a:schemeClr val="tx1"/>
                </a:solidFill>
                <a:latin typeface="Arial Black" panose="020B0A04020102020204" pitchFamily="34" charset="0"/>
              </a:rPr>
              <a:t>chains and pack them in a parallel array.,</a:t>
            </a:r>
          </a:p>
          <a:p>
            <a:pPr algn="ctr"/>
            <a:r>
              <a:rPr lang="en-US" b="1" dirty="0">
                <a:solidFill>
                  <a:schemeClr val="tx1"/>
                </a:solidFill>
                <a:latin typeface="Arial Black" panose="020B0A04020102020204" pitchFamily="34" charset="0"/>
              </a:rPr>
              <a:t>The orientation of these polymer chains</a:t>
            </a:r>
          </a:p>
          <a:p>
            <a:pPr algn="ctr"/>
            <a:r>
              <a:rPr lang="en-US" b="1" dirty="0">
                <a:solidFill>
                  <a:schemeClr val="tx1"/>
                </a:solidFill>
                <a:latin typeface="Arial Black" panose="020B0A04020102020204" pitchFamily="34" charset="0"/>
              </a:rPr>
              <a:t>with respect to the fiber axis and the manner in which they fit together (i.e., order or</a:t>
            </a:r>
          </a:p>
          <a:p>
            <a:pPr algn="ctr"/>
            <a:r>
              <a:rPr lang="en-US" b="1" dirty="0">
                <a:solidFill>
                  <a:schemeClr val="tx1"/>
                </a:solidFill>
                <a:latin typeface="Arial Black" panose="020B0A04020102020204" pitchFamily="34" charset="0"/>
              </a:rPr>
              <a:t>crystallinity) are controlled by their chemical nature and the processing route</a:t>
            </a: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endParaRPr lang="en-US" b="1" dirty="0">
              <a:solidFill>
                <a:schemeClr val="tx1"/>
              </a:solidFill>
              <a:latin typeface="Arial Black" panose="020B0A04020102020204" pitchFamily="34" charset="0"/>
            </a:endParaRPr>
          </a:p>
          <a:p>
            <a:pPr algn="ctr"/>
            <a:r>
              <a:rPr lang="en-US" b="1" u="sng" dirty="0">
                <a:solidFill>
                  <a:schemeClr val="tx1"/>
                </a:solidFill>
                <a:highlight>
                  <a:srgbClr val="00FFFF"/>
                </a:highlight>
                <a:latin typeface="Arial Black" panose="020B0A04020102020204" pitchFamily="34" charset="0"/>
              </a:rPr>
              <a:t>Two very different</a:t>
            </a:r>
          </a:p>
          <a:p>
            <a:pPr algn="ctr"/>
            <a:r>
              <a:rPr lang="en-US" b="1" u="sng" dirty="0">
                <a:solidFill>
                  <a:schemeClr val="tx1"/>
                </a:solidFill>
                <a:highlight>
                  <a:srgbClr val="00FFFF"/>
                </a:highlight>
                <a:latin typeface="Arial Black" panose="020B0A04020102020204" pitchFamily="34" charset="0"/>
              </a:rPr>
              <a:t>approaches have been taken to make high-modulus organic fibers. These are:</a:t>
            </a:r>
          </a:p>
          <a:p>
            <a:pPr algn="ctr"/>
            <a:endParaRPr lang="en-US" b="1" dirty="0">
              <a:solidFill>
                <a:schemeClr val="tx1"/>
              </a:solidFill>
              <a:latin typeface="Arial Black" panose="020B0A04020102020204" pitchFamily="34" charset="0"/>
            </a:endParaRPr>
          </a:p>
          <a:p>
            <a:pPr algn="ctr"/>
            <a:r>
              <a:rPr lang="en-US" b="1" dirty="0">
                <a:solidFill>
                  <a:schemeClr val="tx1"/>
                </a:solidFill>
                <a:latin typeface="Arial Black" panose="020B0A04020102020204" pitchFamily="34" charset="0"/>
              </a:rPr>
              <a:t>1- Process the conventional flexible-chain polymers in such a way that the internal</a:t>
            </a:r>
          </a:p>
          <a:p>
            <a:pPr algn="ctr"/>
            <a:r>
              <a:rPr lang="en-US" b="1" dirty="0">
                <a:solidFill>
                  <a:schemeClr val="tx1"/>
                </a:solidFill>
                <a:latin typeface="Arial Black" panose="020B0A04020102020204" pitchFamily="34" charset="0"/>
              </a:rPr>
              <a:t>structure takes a highly oriented and extended-chain arrangement.</a:t>
            </a:r>
          </a:p>
          <a:p>
            <a:pPr algn="ctr"/>
            <a:endParaRPr lang="en-US" dirty="0"/>
          </a:p>
          <a:p>
            <a:pPr algn="ctr"/>
            <a:r>
              <a:rPr lang="en-US" dirty="0"/>
              <a:t>,</a:t>
            </a:r>
          </a:p>
        </p:txBody>
      </p:sp>
    </p:spTree>
    <p:extLst>
      <p:ext uri="{BB962C8B-B14F-4D97-AF65-F5344CB8AC3E}">
        <p14:creationId xmlns:p14="http://schemas.microsoft.com/office/powerpoint/2010/main" val="2072441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EB2A22-54D8-4E80-B01B-211EA5B732D8}"/>
              </a:ext>
            </a:extLst>
          </p:cNvPr>
          <p:cNvSpPr/>
          <p:nvPr/>
        </p:nvSpPr>
        <p:spPr>
          <a:xfrm>
            <a:off x="159026" y="172278"/>
            <a:ext cx="11873948" cy="654657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1F1BA8-8EEE-458D-818E-38D93AC17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956" y="254686"/>
            <a:ext cx="8680174" cy="2130705"/>
          </a:xfrm>
          <a:prstGeom prst="rect">
            <a:avLst/>
          </a:prstGeom>
        </p:spPr>
      </p:pic>
      <p:sp>
        <p:nvSpPr>
          <p:cNvPr id="7" name="Rectangle 6">
            <a:extLst>
              <a:ext uri="{FF2B5EF4-FFF2-40B4-BE49-F238E27FC236}">
                <a16:creationId xmlns:a16="http://schemas.microsoft.com/office/drawing/2014/main" id="{2FB7E820-8F91-4E65-A6F3-F75E5E883036}"/>
              </a:ext>
            </a:extLst>
          </p:cNvPr>
          <p:cNvSpPr/>
          <p:nvPr/>
        </p:nvSpPr>
        <p:spPr>
          <a:xfrm>
            <a:off x="2020956" y="2494304"/>
            <a:ext cx="8680174" cy="7129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Black" panose="020B0A04020102020204" pitchFamily="34" charset="0"/>
              </a:rPr>
              <a:t>Two types of molecular orientation: (a) oriented without high molecular extension and</a:t>
            </a:r>
          </a:p>
          <a:p>
            <a:pPr algn="ctr"/>
            <a:r>
              <a:rPr lang="en-US" sz="1400" b="1" dirty="0">
                <a:solidFill>
                  <a:schemeClr val="tx1"/>
                </a:solidFill>
                <a:latin typeface="Arial Black" panose="020B0A04020102020204" pitchFamily="34" charset="0"/>
              </a:rPr>
              <a:t>(b) oriented with high molecular extension [from Barham and Keller (1985), used with permission]</a:t>
            </a:r>
            <a:endParaRPr lang="en-US" sz="1400" b="1" u="sng" dirty="0">
              <a:solidFill>
                <a:schemeClr val="tx1"/>
              </a:solidFill>
              <a:latin typeface="Arial Black" panose="020B0A040201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6F6B5A3-2D31-406E-909C-19A2E0BF2FA5}"/>
              </a:ext>
            </a:extLst>
          </p:cNvPr>
          <p:cNvSpPr/>
          <p:nvPr/>
        </p:nvSpPr>
        <p:spPr>
          <a:xfrm>
            <a:off x="437322" y="3551583"/>
            <a:ext cx="11290852" cy="292873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2- radically different, approach involves synthesis, followed by extrusion</a:t>
            </a:r>
          </a:p>
          <a:p>
            <a:pPr algn="ctr"/>
            <a:r>
              <a:rPr lang="en-US" b="1" dirty="0">
                <a:solidFill>
                  <a:schemeClr val="tx1"/>
                </a:solidFill>
                <a:latin typeface="Arial Black" panose="020B0A04020102020204" pitchFamily="34" charset="0"/>
              </a:rPr>
              <a:t>of a new class of polymers, </a:t>
            </a:r>
            <a:r>
              <a:rPr lang="en-US" b="1" dirty="0">
                <a:solidFill>
                  <a:schemeClr val="tx1"/>
                </a:solidFill>
                <a:highlight>
                  <a:srgbClr val="00FFFF"/>
                </a:highlight>
                <a:latin typeface="Arial Black" panose="020B0A04020102020204" pitchFamily="34" charset="0"/>
              </a:rPr>
              <a:t>called liquid crystal polymers</a:t>
            </a:r>
          </a:p>
        </p:txBody>
      </p:sp>
    </p:spTree>
    <p:extLst>
      <p:ext uri="{BB962C8B-B14F-4D97-AF65-F5344CB8AC3E}">
        <p14:creationId xmlns:p14="http://schemas.microsoft.com/office/powerpoint/2010/main" val="644809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CECA18-B728-44F1-82FC-B08F0A1DD411}"/>
              </a:ext>
            </a:extLst>
          </p:cNvPr>
          <p:cNvSpPr/>
          <p:nvPr/>
        </p:nvSpPr>
        <p:spPr>
          <a:xfrm>
            <a:off x="265043" y="159026"/>
            <a:ext cx="11714922" cy="653332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1595C3-2378-4434-BDF0-C8EB15F77E3D}"/>
              </a:ext>
            </a:extLst>
          </p:cNvPr>
          <p:cNvSpPr/>
          <p:nvPr/>
        </p:nvSpPr>
        <p:spPr>
          <a:xfrm>
            <a:off x="2849216" y="255771"/>
            <a:ext cx="6493565" cy="65862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latin typeface="Arial Black" panose="020B0A04020102020204" pitchFamily="34" charset="0"/>
              </a:rPr>
              <a:t>1-4- Oriented Polyethylene Fibers</a:t>
            </a:r>
          </a:p>
          <a:p>
            <a:pPr algn="ctr"/>
            <a:endParaRPr lang="en-US" sz="2400" b="1" u="sng" dirty="0">
              <a:solidFill>
                <a:schemeClr val="tx1"/>
              </a:solidFill>
              <a:latin typeface="Arial Black" panose="020B0A04020102020204" pitchFamily="34" charset="0"/>
            </a:endParaRPr>
          </a:p>
        </p:txBody>
      </p:sp>
      <p:pic>
        <p:nvPicPr>
          <p:cNvPr id="7" name="Picture 6">
            <a:extLst>
              <a:ext uri="{FF2B5EF4-FFF2-40B4-BE49-F238E27FC236}">
                <a16:creationId xmlns:a16="http://schemas.microsoft.com/office/drawing/2014/main" id="{BB2F8531-79F3-4169-888C-D297A30E8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83" y="1126436"/>
            <a:ext cx="9342783" cy="4017414"/>
          </a:xfrm>
          <a:prstGeom prst="rect">
            <a:avLst/>
          </a:prstGeom>
        </p:spPr>
      </p:pic>
      <p:sp>
        <p:nvSpPr>
          <p:cNvPr id="8" name="Rectangle 7">
            <a:extLst>
              <a:ext uri="{FF2B5EF4-FFF2-40B4-BE49-F238E27FC236}">
                <a16:creationId xmlns:a16="http://schemas.microsoft.com/office/drawing/2014/main" id="{DC533A92-C826-4CAB-B55F-B49C342D0F1A}"/>
              </a:ext>
            </a:extLst>
          </p:cNvPr>
          <p:cNvSpPr/>
          <p:nvPr/>
        </p:nvSpPr>
        <p:spPr>
          <a:xfrm>
            <a:off x="1921565" y="5576555"/>
            <a:ext cx="8680174" cy="7129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Black" panose="020B0A04020102020204" pitchFamily="34" charset="0"/>
              </a:rPr>
              <a:t>Gel spinning process for making the high-modulus polyethylene fiber concentration</a:t>
            </a:r>
            <a:endParaRPr lang="en-US" sz="1400" b="1" u="sng"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440250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11E654-8404-42A8-ACFA-9629A3DCA246}"/>
              </a:ext>
            </a:extLst>
          </p:cNvPr>
          <p:cNvSpPr/>
          <p:nvPr/>
        </p:nvSpPr>
        <p:spPr>
          <a:xfrm>
            <a:off x="185530" y="162339"/>
            <a:ext cx="11860696" cy="6533321"/>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8FA86A7-EB2E-405C-8963-33EC46D1E873}"/>
              </a:ext>
            </a:extLst>
          </p:cNvPr>
          <p:cNvSpPr/>
          <p:nvPr/>
        </p:nvSpPr>
        <p:spPr>
          <a:xfrm>
            <a:off x="4147930" y="308780"/>
            <a:ext cx="3101010" cy="51285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2-4 .Aramid Fibers</a:t>
            </a:r>
            <a:endParaRPr lang="en-US" sz="2400" b="1" u="sng" dirty="0">
              <a:solidFill>
                <a:schemeClr val="tx1"/>
              </a:solidFill>
              <a:latin typeface="Arial Black" panose="020B0A04020102020204" pitchFamily="34" charset="0"/>
            </a:endParaRPr>
          </a:p>
        </p:txBody>
      </p:sp>
      <p:sp>
        <p:nvSpPr>
          <p:cNvPr id="6" name="Rectangle 5">
            <a:extLst>
              <a:ext uri="{FF2B5EF4-FFF2-40B4-BE49-F238E27FC236}">
                <a16:creationId xmlns:a16="http://schemas.microsoft.com/office/drawing/2014/main" id="{EEEB17B8-2D81-4C70-95C0-71B3A4BB11B3}"/>
              </a:ext>
            </a:extLst>
          </p:cNvPr>
          <p:cNvSpPr/>
          <p:nvPr/>
        </p:nvSpPr>
        <p:spPr>
          <a:xfrm>
            <a:off x="536712" y="821635"/>
            <a:ext cx="11237843" cy="68911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Aramid fiber is a generic term for a class of synthetic organic fibers called aromatic</a:t>
            </a:r>
          </a:p>
          <a:p>
            <a:pPr algn="ctr"/>
            <a:r>
              <a:rPr lang="en-US" b="1" dirty="0">
                <a:solidFill>
                  <a:schemeClr val="tx1"/>
                </a:solidFill>
                <a:latin typeface="Arial Black" panose="020B0A04020102020204" pitchFamily="34" charset="0"/>
              </a:rPr>
              <a:t>polyamide fibers,</a:t>
            </a:r>
            <a:r>
              <a:rPr lang="en-US" dirty="0"/>
              <a:t> </a:t>
            </a:r>
            <a:r>
              <a:rPr lang="en-US" b="1" dirty="0">
                <a:solidFill>
                  <a:schemeClr val="tx1"/>
                </a:solidFill>
                <a:highlight>
                  <a:srgbClr val="00FFFF"/>
                </a:highlight>
                <a:latin typeface="Arial" panose="020B0604020202020204" pitchFamily="34" charset="0"/>
                <a:cs typeface="Arial" panose="020B0604020202020204" pitchFamily="34" charset="0"/>
              </a:rPr>
              <a:t>Kevlar and Nomex (Du Pont) and </a:t>
            </a:r>
            <a:r>
              <a:rPr lang="en-US" b="1" dirty="0" err="1">
                <a:solidFill>
                  <a:schemeClr val="tx1"/>
                </a:solidFill>
                <a:highlight>
                  <a:srgbClr val="00FFFF"/>
                </a:highlight>
                <a:latin typeface="Arial" panose="020B0604020202020204" pitchFamily="34" charset="0"/>
                <a:cs typeface="Arial" panose="020B0604020202020204" pitchFamily="34" charset="0"/>
              </a:rPr>
              <a:t>Twaron</a:t>
            </a:r>
            <a:r>
              <a:rPr lang="en-US" b="1" dirty="0">
                <a:solidFill>
                  <a:schemeClr val="tx1"/>
                </a:solidFill>
                <a:highlight>
                  <a:srgbClr val="00FFFF"/>
                </a:highlight>
                <a:latin typeface="Arial" panose="020B0604020202020204" pitchFamily="34" charset="0"/>
                <a:cs typeface="Arial" panose="020B0604020202020204" pitchFamily="34" charset="0"/>
              </a:rPr>
              <a:t> (Teijin Aramid).</a:t>
            </a:r>
          </a:p>
        </p:txBody>
      </p:sp>
      <p:sp>
        <p:nvSpPr>
          <p:cNvPr id="7" name="Rectangle 6">
            <a:extLst>
              <a:ext uri="{FF2B5EF4-FFF2-40B4-BE49-F238E27FC236}">
                <a16:creationId xmlns:a16="http://schemas.microsoft.com/office/drawing/2014/main" id="{8B90CC1C-092D-4CFE-B05C-A791D4DD8429}"/>
              </a:ext>
            </a:extLst>
          </p:cNvPr>
          <p:cNvSpPr/>
          <p:nvPr/>
        </p:nvSpPr>
        <p:spPr>
          <a:xfrm>
            <a:off x="536712" y="1480932"/>
            <a:ext cx="11184834" cy="51849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Q: What  is the basic different between Kevlar fibers and Nomex fibers</a:t>
            </a:r>
          </a:p>
        </p:txBody>
      </p:sp>
      <p:sp>
        <p:nvSpPr>
          <p:cNvPr id="8" name="Rectangle 7">
            <a:extLst>
              <a:ext uri="{FF2B5EF4-FFF2-40B4-BE49-F238E27FC236}">
                <a16:creationId xmlns:a16="http://schemas.microsoft.com/office/drawing/2014/main" id="{09CF339E-8807-4E10-885D-2739B8EF137F}"/>
              </a:ext>
            </a:extLst>
          </p:cNvPr>
          <p:cNvSpPr/>
          <p:nvPr/>
        </p:nvSpPr>
        <p:spPr>
          <a:xfrm>
            <a:off x="536711" y="2100471"/>
            <a:ext cx="11237843" cy="1292087"/>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highlight>
                  <a:srgbClr val="00FFFF"/>
                </a:highlight>
                <a:latin typeface="Arial Black" panose="020B0A04020102020204" pitchFamily="34" charset="0"/>
              </a:rPr>
              <a:t>The</a:t>
            </a:r>
          </a:p>
          <a:p>
            <a:pPr algn="ctr"/>
            <a:r>
              <a:rPr lang="en-US" b="1">
                <a:solidFill>
                  <a:schemeClr val="tx1"/>
                </a:solidFill>
                <a:highlight>
                  <a:srgbClr val="00FFFF"/>
                </a:highlight>
                <a:latin typeface="Arial Black" panose="020B0A04020102020204" pitchFamily="34" charset="0"/>
              </a:rPr>
              <a:t>rigid rodlike structure results in a high glass transition temperature and poor</a:t>
            </a:r>
          </a:p>
          <a:p>
            <a:pPr algn="ctr"/>
            <a:r>
              <a:rPr lang="en-US" b="1">
                <a:solidFill>
                  <a:schemeClr val="tx1"/>
                </a:solidFill>
                <a:highlight>
                  <a:srgbClr val="00FFFF"/>
                </a:highlight>
                <a:latin typeface="Arial Black" panose="020B0A04020102020204" pitchFamily="34" charset="0"/>
              </a:rPr>
              <a:t>solubility, which makes fabrication of these polymers, by conventional drawing</a:t>
            </a:r>
          </a:p>
          <a:p>
            <a:pPr algn="ctr"/>
            <a:r>
              <a:rPr lang="en-US" b="1">
                <a:solidFill>
                  <a:schemeClr val="tx1"/>
                </a:solidFill>
                <a:highlight>
                  <a:srgbClr val="00FFFF"/>
                </a:highlight>
                <a:latin typeface="Arial Black" panose="020B0A04020102020204" pitchFamily="34" charset="0"/>
              </a:rPr>
              <a:t>techniques, difficult</a:t>
            </a:r>
            <a:endParaRPr lang="en-US" b="1" dirty="0">
              <a:solidFill>
                <a:schemeClr val="tx1"/>
              </a:solidFill>
              <a:highlight>
                <a:srgbClr val="00FFFF"/>
              </a:highlight>
              <a:latin typeface="Arial Black" panose="020B0A040201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FE42DF3-768F-408F-974F-7BE9D53C74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17" y="3465443"/>
            <a:ext cx="10800521" cy="2038635"/>
          </a:xfrm>
          <a:prstGeom prst="rect">
            <a:avLst/>
          </a:prstGeom>
        </p:spPr>
      </p:pic>
      <p:sp>
        <p:nvSpPr>
          <p:cNvPr id="11" name="Rectangle 10">
            <a:extLst>
              <a:ext uri="{FF2B5EF4-FFF2-40B4-BE49-F238E27FC236}">
                <a16:creationId xmlns:a16="http://schemas.microsoft.com/office/drawing/2014/main" id="{ECC63406-55F7-473F-8DCF-DC790A2AE58E}"/>
              </a:ext>
            </a:extLst>
          </p:cNvPr>
          <p:cNvSpPr/>
          <p:nvPr/>
        </p:nvSpPr>
        <p:spPr>
          <a:xfrm>
            <a:off x="1974574" y="5671930"/>
            <a:ext cx="8680174" cy="89697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Various states of polymer in solution: (a) two-dimensional, linear, flexible chains</a:t>
            </a:r>
          </a:p>
          <a:p>
            <a:pPr algn="ctr"/>
            <a:r>
              <a:rPr lang="en-US" b="1" dirty="0">
                <a:solidFill>
                  <a:schemeClr val="tx1"/>
                </a:solidFill>
              </a:rPr>
              <a:t>(random coils), (b) random array of rods, (c) partially ordered liquid crystalline state, and</a:t>
            </a:r>
          </a:p>
          <a:p>
            <a:pPr algn="ctr"/>
            <a:r>
              <a:rPr lang="en-US" b="1" dirty="0">
                <a:solidFill>
                  <a:schemeClr val="tx1"/>
                </a:solidFill>
              </a:rPr>
              <a:t>(d) </a:t>
            </a:r>
            <a:r>
              <a:rPr lang="en-US" b="1" dirty="0" err="1">
                <a:solidFill>
                  <a:schemeClr val="tx1"/>
                </a:solidFill>
              </a:rPr>
              <a:t>nematic</a:t>
            </a:r>
            <a:r>
              <a:rPr lang="en-US" b="1" dirty="0">
                <a:solidFill>
                  <a:schemeClr val="tx1"/>
                </a:solidFill>
              </a:rPr>
              <a:t> liquid crystal (randomly distributed parallel rods)</a:t>
            </a:r>
            <a:endParaRPr lang="en-US" sz="1400" b="1" u="sng" dirty="0">
              <a:solidFill>
                <a:schemeClr val="tx1"/>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573924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A7CD7D-D0DD-45A0-90D7-A9FA068E1FFA}"/>
              </a:ext>
            </a:extLst>
          </p:cNvPr>
          <p:cNvSpPr/>
          <p:nvPr/>
        </p:nvSpPr>
        <p:spPr>
          <a:xfrm>
            <a:off x="238539" y="198783"/>
            <a:ext cx="11701670" cy="654657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7395323-92AF-4D83-9E92-177DB80F6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453" y="355405"/>
            <a:ext cx="9925877" cy="2189012"/>
          </a:xfrm>
          <a:prstGeom prst="rect">
            <a:avLst/>
          </a:prstGeom>
        </p:spPr>
      </p:pic>
      <p:pic>
        <p:nvPicPr>
          <p:cNvPr id="7" name="Picture 6">
            <a:extLst>
              <a:ext uri="{FF2B5EF4-FFF2-40B4-BE49-F238E27FC236}">
                <a16:creationId xmlns:a16="http://schemas.microsoft.com/office/drawing/2014/main" id="{5F54994C-F3D9-4DEE-A25B-03B64FE063A6}"/>
              </a:ext>
            </a:extLst>
          </p:cNvPr>
          <p:cNvPicPr>
            <a:picLocks noChangeAspect="1"/>
          </p:cNvPicPr>
          <p:nvPr/>
        </p:nvPicPr>
        <p:blipFill>
          <a:blip r:embed="rId3"/>
          <a:stretch>
            <a:fillRect/>
          </a:stretch>
        </p:blipFill>
        <p:spPr>
          <a:xfrm>
            <a:off x="1232453" y="2796210"/>
            <a:ext cx="9925878" cy="3056074"/>
          </a:xfrm>
          <a:prstGeom prst="rect">
            <a:avLst/>
          </a:prstGeom>
        </p:spPr>
      </p:pic>
    </p:spTree>
    <p:extLst>
      <p:ext uri="{BB962C8B-B14F-4D97-AF65-F5344CB8AC3E}">
        <p14:creationId xmlns:p14="http://schemas.microsoft.com/office/powerpoint/2010/main" val="3880224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04DC7B-302E-4C37-9DE2-9841874C9280}"/>
              </a:ext>
            </a:extLst>
          </p:cNvPr>
          <p:cNvSpPr/>
          <p:nvPr/>
        </p:nvSpPr>
        <p:spPr>
          <a:xfrm>
            <a:off x="225287" y="172278"/>
            <a:ext cx="11860696" cy="652007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1E894F-F1E0-45FC-99AC-E405164EBD5E}"/>
              </a:ext>
            </a:extLst>
          </p:cNvPr>
          <p:cNvPicPr>
            <a:picLocks noChangeAspect="1"/>
          </p:cNvPicPr>
          <p:nvPr/>
        </p:nvPicPr>
        <p:blipFill>
          <a:blip r:embed="rId2"/>
          <a:stretch>
            <a:fillRect/>
          </a:stretch>
        </p:blipFill>
        <p:spPr>
          <a:xfrm>
            <a:off x="1258957" y="344558"/>
            <a:ext cx="9713843" cy="5384730"/>
          </a:xfrm>
          <a:prstGeom prst="rect">
            <a:avLst/>
          </a:prstGeom>
        </p:spPr>
      </p:pic>
      <p:sp>
        <p:nvSpPr>
          <p:cNvPr id="6" name="Rectangle 5">
            <a:extLst>
              <a:ext uri="{FF2B5EF4-FFF2-40B4-BE49-F238E27FC236}">
                <a16:creationId xmlns:a16="http://schemas.microsoft.com/office/drawing/2014/main" id="{A046797E-CF87-41C2-AF83-C97D2BA35CF3}"/>
              </a:ext>
            </a:extLst>
          </p:cNvPr>
          <p:cNvSpPr/>
          <p:nvPr/>
        </p:nvSpPr>
        <p:spPr>
          <a:xfrm>
            <a:off x="1961322" y="5846108"/>
            <a:ext cx="8680174" cy="83961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Comparison of dry jet–wet spinning of </a:t>
            </a:r>
            <a:r>
              <a:rPr lang="en-US" b="1" dirty="0" err="1">
                <a:solidFill>
                  <a:schemeClr val="tx1"/>
                </a:solidFill>
              </a:rPr>
              <a:t>nematic</a:t>
            </a:r>
            <a:r>
              <a:rPr lang="en-US" b="1" dirty="0">
                <a:solidFill>
                  <a:schemeClr val="tx1"/>
                </a:solidFill>
              </a:rPr>
              <a:t> liquid crystalline solution and conventional spinning of a polymer</a:t>
            </a:r>
            <a:endParaRPr lang="en-US" sz="1400" b="1" u="sng" dirty="0">
              <a:solidFill>
                <a:schemeClr val="tx1"/>
              </a:solidFill>
              <a:latin typeface="Arial Black" panose="020B0A04020102020204" pitchFamily="34" charset="0"/>
              <a:cs typeface="Arial" panose="020B0604020202020204" pitchFamily="34" charset="0"/>
            </a:endParaRPr>
          </a:p>
          <a:p>
            <a:pPr algn="ctr"/>
            <a:endParaRPr lang="en-US" b="1" dirty="0">
              <a:solidFill>
                <a:schemeClr val="tx1"/>
              </a:solidFill>
            </a:endParaRPr>
          </a:p>
        </p:txBody>
      </p:sp>
    </p:spTree>
    <p:extLst>
      <p:ext uri="{BB962C8B-B14F-4D97-AF65-F5344CB8AC3E}">
        <p14:creationId xmlns:p14="http://schemas.microsoft.com/office/powerpoint/2010/main" val="3431974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10501C-79EB-48CB-9863-94D0A9ECBEE0}"/>
              </a:ext>
            </a:extLst>
          </p:cNvPr>
          <p:cNvSpPr/>
          <p:nvPr/>
        </p:nvSpPr>
        <p:spPr>
          <a:xfrm>
            <a:off x="238539" y="212035"/>
            <a:ext cx="11728174" cy="64008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CC9F0F7-0787-4EB5-A0A9-DF53A1497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696" y="819466"/>
            <a:ext cx="9594574" cy="4220164"/>
          </a:xfrm>
          <a:prstGeom prst="rect">
            <a:avLst/>
          </a:prstGeom>
        </p:spPr>
      </p:pic>
      <p:sp>
        <p:nvSpPr>
          <p:cNvPr id="7" name="Rectangle 6">
            <a:extLst>
              <a:ext uri="{FF2B5EF4-FFF2-40B4-BE49-F238E27FC236}">
                <a16:creationId xmlns:a16="http://schemas.microsoft.com/office/drawing/2014/main" id="{3554C8C0-D0C4-47A1-AEAB-FEABD8C4A7D8}"/>
              </a:ext>
            </a:extLst>
          </p:cNvPr>
          <p:cNvSpPr/>
          <p:nvPr/>
        </p:nvSpPr>
        <p:spPr>
          <a:xfrm>
            <a:off x="1762539" y="5446643"/>
            <a:ext cx="8680174" cy="95920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Strong covalent bonding in the fiber direction and weak hydrogen bonding</a:t>
            </a:r>
          </a:p>
          <a:p>
            <a:pPr algn="ctr"/>
            <a:r>
              <a:rPr lang="en-US" sz="1600" b="1" dirty="0">
                <a:solidFill>
                  <a:schemeClr val="tx1"/>
                </a:solidFill>
              </a:rPr>
              <a:t>(indicated by H) in the transverse direction</a:t>
            </a:r>
          </a:p>
          <a:p>
            <a:pPr algn="ctr"/>
            <a:endParaRPr lang="en-US" dirty="0">
              <a:solidFill>
                <a:schemeClr val="tx1"/>
              </a:solidFill>
            </a:endParaRPr>
          </a:p>
        </p:txBody>
      </p:sp>
    </p:spTree>
    <p:extLst>
      <p:ext uri="{BB962C8B-B14F-4D97-AF65-F5344CB8AC3E}">
        <p14:creationId xmlns:p14="http://schemas.microsoft.com/office/powerpoint/2010/main" val="3101661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E2E2BF-B9D1-4B99-8727-4CCA230CEF1E}"/>
              </a:ext>
            </a:extLst>
          </p:cNvPr>
          <p:cNvSpPr/>
          <p:nvPr/>
        </p:nvSpPr>
        <p:spPr>
          <a:xfrm>
            <a:off x="106017" y="168965"/>
            <a:ext cx="11979966" cy="652007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2- </a:t>
            </a:r>
            <a:r>
              <a:rPr lang="en-US" b="1" u="sng" dirty="0">
                <a:solidFill>
                  <a:srgbClr val="0070C0"/>
                </a:solidFill>
              </a:rPr>
              <a:t>A high aspect ratio </a:t>
            </a:r>
            <a:r>
              <a:rPr lang="en-US" b="1" dirty="0">
                <a:solidFill>
                  <a:schemeClr val="tx1"/>
                </a:solidFill>
              </a:rPr>
              <a:t>(length/diameter, l/d), which allows a very large fraction </a:t>
            </a:r>
            <a:r>
              <a:rPr lang="en-US" b="1" dirty="0" err="1">
                <a:solidFill>
                  <a:schemeClr val="tx1"/>
                </a:solidFill>
              </a:rPr>
              <a:t>ofthe</a:t>
            </a:r>
            <a:r>
              <a:rPr lang="en-US" b="1" dirty="0">
                <a:solidFill>
                  <a:schemeClr val="tx1"/>
                </a:solidFill>
              </a:rPr>
              <a:t> applied load to be transferred via the matrix to the stiff and strong fiber.</a:t>
            </a:r>
            <a:endParaRPr lang="ar-IQ" b="1" dirty="0">
              <a:solidFill>
                <a:schemeClr val="tx1"/>
              </a:solidFill>
            </a:endParaRPr>
          </a:p>
          <a:p>
            <a:endParaRPr lang="en-US" b="1" dirty="0">
              <a:solidFill>
                <a:schemeClr val="tx1"/>
              </a:solidFill>
            </a:endParaRPr>
          </a:p>
          <a:p>
            <a:r>
              <a:rPr lang="en-US" b="1" u="sng" dirty="0">
                <a:solidFill>
                  <a:srgbClr val="00B0F0"/>
                </a:solidFill>
              </a:rPr>
              <a:t>3-A very high degree of flexibility</a:t>
            </a:r>
            <a:r>
              <a:rPr lang="en-US" b="1" dirty="0">
                <a:solidFill>
                  <a:schemeClr val="tx1"/>
                </a:solidFill>
              </a:rPr>
              <a:t>, which is really a characteristic of a material that has a low modulus or stiffness and a small diameter. This flexibility permits the use of a variety of techniques for making composites with these fibers.</a:t>
            </a:r>
            <a:endParaRPr lang="ar-IQ" b="1" dirty="0">
              <a:solidFill>
                <a:schemeClr val="tx1"/>
              </a:solidFill>
            </a:endParaRPr>
          </a:p>
          <a:p>
            <a:endParaRPr lang="ar-IQ" b="1" dirty="0">
              <a:solidFill>
                <a:schemeClr val="tx1"/>
              </a:solidFill>
            </a:endParaRPr>
          </a:p>
          <a:p>
            <a:endParaRPr lang="ar-IQ" b="1" dirty="0">
              <a:solidFill>
                <a:schemeClr val="tx1"/>
              </a:solidFill>
            </a:endParaRPr>
          </a:p>
          <a:p>
            <a:endParaRPr lang="ar-IQ" b="1" dirty="0">
              <a:solidFill>
                <a:schemeClr val="tx1"/>
              </a:solidFill>
            </a:endParaRPr>
          </a:p>
          <a:p>
            <a:endParaRPr lang="ar-IQ" b="1" dirty="0">
              <a:solidFill>
                <a:schemeClr val="tx1"/>
              </a:solidFill>
            </a:endParaRPr>
          </a:p>
          <a:p>
            <a:endParaRPr lang="ar-IQ" b="1" dirty="0">
              <a:solidFill>
                <a:schemeClr val="tx1"/>
              </a:solidFill>
            </a:endParaRPr>
          </a:p>
          <a:p>
            <a:endParaRPr lang="ar-IQ" b="1" dirty="0">
              <a:solidFill>
                <a:schemeClr val="tx1"/>
              </a:solidFill>
            </a:endParaRPr>
          </a:p>
          <a:p>
            <a:endParaRPr lang="ar-IQ" b="1" dirty="0">
              <a:solidFill>
                <a:schemeClr val="tx1"/>
              </a:solidFill>
            </a:endParaRPr>
          </a:p>
          <a:p>
            <a:endParaRPr lang="ar-IQ" b="1" dirty="0">
              <a:solidFill>
                <a:schemeClr val="tx1"/>
              </a:solidFill>
            </a:endParaRPr>
          </a:p>
          <a:p>
            <a:r>
              <a:rPr lang="en-US" sz="2000" b="1" dirty="0">
                <a:solidFill>
                  <a:schemeClr val="tx1"/>
                </a:solidFill>
              </a:rPr>
              <a:t>Fiber spinning is the process of extruding a liquid through small holes in a spinneret</a:t>
            </a:r>
            <a:r>
              <a:rPr lang="ar-IQ" sz="2000" b="1" dirty="0">
                <a:solidFill>
                  <a:schemeClr val="tx1"/>
                </a:solidFill>
              </a:rPr>
              <a:t> </a:t>
            </a:r>
            <a:r>
              <a:rPr lang="en-US" sz="2000" b="1" dirty="0">
                <a:solidFill>
                  <a:schemeClr val="tx1"/>
                </a:solidFill>
              </a:rPr>
              <a:t>to form solid filaments</a:t>
            </a:r>
          </a:p>
          <a:p>
            <a:endParaRPr lang="en-US" sz="2000" b="1" dirty="0">
              <a:solidFill>
                <a:schemeClr val="tx1"/>
              </a:solidFill>
            </a:endParaRPr>
          </a:p>
          <a:p>
            <a:endParaRPr lang="ar-IQ" sz="2000" b="1" dirty="0">
              <a:solidFill>
                <a:schemeClr val="tx1"/>
              </a:solidFill>
            </a:endParaRPr>
          </a:p>
          <a:p>
            <a:endParaRPr lang="en-US" sz="2000" b="1" dirty="0">
              <a:solidFill>
                <a:schemeClr val="tx1"/>
              </a:solidFill>
            </a:endParaRPr>
          </a:p>
          <a:p>
            <a:endParaRPr lang="ar-IQ" b="1" dirty="0">
              <a:solidFill>
                <a:schemeClr val="tx1"/>
              </a:solidFill>
            </a:endParaRPr>
          </a:p>
          <a:p>
            <a:endParaRPr lang="ar-IQ" b="1" dirty="0">
              <a:solidFill>
                <a:schemeClr val="tx1"/>
              </a:solidFill>
            </a:endParaRPr>
          </a:p>
          <a:p>
            <a:endParaRPr lang="ar-IQ" b="1" dirty="0">
              <a:solidFill>
                <a:schemeClr val="tx1"/>
              </a:solidFill>
            </a:endParaRPr>
          </a:p>
          <a:p>
            <a:endParaRPr lang="en-US" b="1" dirty="0">
              <a:solidFill>
                <a:schemeClr val="tx1"/>
              </a:solidFill>
            </a:endParaRPr>
          </a:p>
          <a:p>
            <a:endParaRPr lang="en-US" b="1" dirty="0">
              <a:solidFill>
                <a:schemeClr val="tx1"/>
              </a:solidFill>
            </a:endParaRPr>
          </a:p>
          <a:p>
            <a:endParaRPr lang="en-US" dirty="0"/>
          </a:p>
        </p:txBody>
      </p:sp>
      <p:sp>
        <p:nvSpPr>
          <p:cNvPr id="2" name="Rectangle 1">
            <a:extLst>
              <a:ext uri="{FF2B5EF4-FFF2-40B4-BE49-F238E27FC236}">
                <a16:creationId xmlns:a16="http://schemas.microsoft.com/office/drawing/2014/main" id="{D1F86408-80E9-4EF3-AE9B-4C3D7F2D185C}"/>
              </a:ext>
            </a:extLst>
          </p:cNvPr>
          <p:cNvSpPr/>
          <p:nvPr/>
        </p:nvSpPr>
        <p:spPr>
          <a:xfrm>
            <a:off x="3856382" y="1865243"/>
            <a:ext cx="4479235" cy="75868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solidFill>
                  <a:schemeClr val="tx1"/>
                </a:solidFill>
                <a:latin typeface="Arial Black" panose="020B0A04020102020204" pitchFamily="34" charset="0"/>
              </a:rPr>
              <a:t>Fiber Spinning Processes</a:t>
            </a:r>
          </a:p>
        </p:txBody>
      </p:sp>
      <p:sp>
        <p:nvSpPr>
          <p:cNvPr id="3" name="Rectangle 2">
            <a:extLst>
              <a:ext uri="{FF2B5EF4-FFF2-40B4-BE49-F238E27FC236}">
                <a16:creationId xmlns:a16="http://schemas.microsoft.com/office/drawing/2014/main" id="{7BD80224-1597-4609-B8E1-45719C1A477A}"/>
              </a:ext>
            </a:extLst>
          </p:cNvPr>
          <p:cNvSpPr/>
          <p:nvPr/>
        </p:nvSpPr>
        <p:spPr>
          <a:xfrm>
            <a:off x="331303" y="4234071"/>
            <a:ext cx="11529392" cy="2415209"/>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Wet spinning</a:t>
            </a:r>
            <a:r>
              <a:rPr lang="en-US" b="1" dirty="0">
                <a:solidFill>
                  <a:schemeClr val="tx1"/>
                </a:solidFill>
              </a:rPr>
              <a:t>. A solution is extruded into a coagulating bath. The jets of liquid freeze or harden in the coagulating bath as a result of chemical or physical</a:t>
            </a:r>
            <a:r>
              <a:rPr lang="ar-IQ" b="1" dirty="0">
                <a:solidFill>
                  <a:schemeClr val="tx1"/>
                </a:solidFill>
              </a:rPr>
              <a:t> </a:t>
            </a:r>
            <a:r>
              <a:rPr lang="en-US" b="1" dirty="0">
                <a:solidFill>
                  <a:schemeClr val="tx1"/>
                </a:solidFill>
              </a:rPr>
              <a:t>changes.</a:t>
            </a:r>
          </a:p>
          <a:p>
            <a:pPr algn="ctr"/>
            <a:endParaRPr lang="en-US" b="1" dirty="0">
              <a:solidFill>
                <a:schemeClr val="tx1"/>
              </a:solidFill>
            </a:endParaRPr>
          </a:p>
          <a:p>
            <a:pPr algn="ctr"/>
            <a:r>
              <a:rPr lang="en-US" b="1" u="sng" dirty="0">
                <a:solidFill>
                  <a:schemeClr val="tx1"/>
                </a:solidFill>
              </a:rPr>
              <a:t>Dry spinning. </a:t>
            </a:r>
            <a:r>
              <a:rPr lang="en-US" b="1" dirty="0">
                <a:solidFill>
                  <a:schemeClr val="tx1"/>
                </a:solidFill>
              </a:rPr>
              <a:t>A solution consisting of a fiber-forming material and a solvent </a:t>
            </a:r>
            <a:r>
              <a:rPr lang="en-US" b="1" dirty="0" err="1">
                <a:solidFill>
                  <a:schemeClr val="tx1"/>
                </a:solidFill>
              </a:rPr>
              <a:t>isextruded</a:t>
            </a:r>
            <a:r>
              <a:rPr lang="en-US" b="1" dirty="0">
                <a:solidFill>
                  <a:schemeClr val="tx1"/>
                </a:solidFill>
              </a:rPr>
              <a:t> through a spinneret. A stream of hot air impinges on the jets of solution</a:t>
            </a:r>
            <a:r>
              <a:rPr lang="ar-IQ" b="1" dirty="0">
                <a:solidFill>
                  <a:schemeClr val="tx1"/>
                </a:solidFill>
              </a:rPr>
              <a:t> </a:t>
            </a:r>
            <a:r>
              <a:rPr lang="en-US" b="1" dirty="0">
                <a:solidFill>
                  <a:schemeClr val="tx1"/>
                </a:solidFill>
              </a:rPr>
              <a:t>emerging from the spinneret, the solvent evaporates, and solid filaments are left</a:t>
            </a:r>
            <a:r>
              <a:rPr lang="ar-IQ" b="1" dirty="0">
                <a:solidFill>
                  <a:schemeClr val="tx1"/>
                </a:solidFill>
              </a:rPr>
              <a:t> </a:t>
            </a:r>
            <a:r>
              <a:rPr lang="en-US" b="1" dirty="0">
                <a:solidFill>
                  <a:schemeClr val="tx1"/>
                </a:solidFill>
              </a:rPr>
              <a:t>t behind</a:t>
            </a:r>
          </a:p>
          <a:p>
            <a:pPr algn="ctr"/>
            <a:endParaRPr lang="en-US" b="1" dirty="0">
              <a:solidFill>
                <a:schemeClr val="tx1"/>
              </a:solidFill>
            </a:endParaRPr>
          </a:p>
          <a:p>
            <a:endParaRPr lang="en-US" b="1" dirty="0">
              <a:solidFill>
                <a:schemeClr val="tx1"/>
              </a:solidFill>
            </a:endParaRPr>
          </a:p>
          <a:p>
            <a:endParaRPr lang="en-US" b="1" dirty="0">
              <a:solidFill>
                <a:schemeClr val="tx1"/>
              </a:solidFill>
            </a:endParaRPr>
          </a:p>
        </p:txBody>
      </p:sp>
    </p:spTree>
    <p:extLst>
      <p:ext uri="{BB962C8B-B14F-4D97-AF65-F5344CB8AC3E}">
        <p14:creationId xmlns:p14="http://schemas.microsoft.com/office/powerpoint/2010/main" val="142453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FE64E8-0D7C-4B9A-B120-A12453BD27EB}"/>
              </a:ext>
            </a:extLst>
          </p:cNvPr>
          <p:cNvSpPr/>
          <p:nvPr/>
        </p:nvSpPr>
        <p:spPr>
          <a:xfrm>
            <a:off x="198783" y="92765"/>
            <a:ext cx="11873947" cy="662608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095D629-777D-4C70-9206-E18D160EDA4F}"/>
              </a:ext>
            </a:extLst>
          </p:cNvPr>
          <p:cNvSpPr/>
          <p:nvPr/>
        </p:nvSpPr>
        <p:spPr>
          <a:xfrm>
            <a:off x="397565" y="278297"/>
            <a:ext cx="11476383" cy="246490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solidFill>
                  <a:schemeClr val="tx1"/>
                </a:solidFill>
                <a:highlight>
                  <a:srgbClr val="FFFF00"/>
                </a:highlight>
                <a:latin typeface="Arial Black" panose="020B0A04020102020204" pitchFamily="34" charset="0"/>
              </a:rPr>
              <a:t>Melt spinning</a:t>
            </a:r>
            <a:r>
              <a:rPr lang="en-US" sz="2000" dirty="0">
                <a:solidFill>
                  <a:schemeClr val="tx1"/>
                </a:solidFill>
                <a:latin typeface="Arial Black" panose="020B0A04020102020204" pitchFamily="34" charset="0"/>
              </a:rPr>
              <a:t>. </a:t>
            </a:r>
            <a:r>
              <a:rPr lang="en-US" dirty="0">
                <a:solidFill>
                  <a:schemeClr val="tx1"/>
                </a:solidFill>
                <a:latin typeface="Arial Black" panose="020B0A04020102020204" pitchFamily="34" charset="0"/>
              </a:rPr>
              <a:t>The fiber-forming material is heated above its melting point and the molten material is extruded through a spinneret. The liquid jets harden into solid filaments in air on emerging from the spinneret holes.</a:t>
            </a:r>
          </a:p>
          <a:p>
            <a:r>
              <a:rPr lang="en-US" sz="2000" u="sng" dirty="0">
                <a:solidFill>
                  <a:schemeClr val="tx1"/>
                </a:solidFill>
                <a:highlight>
                  <a:srgbClr val="FFFF00"/>
                </a:highlight>
                <a:latin typeface="Arial Black" panose="020B0A04020102020204" pitchFamily="34" charset="0"/>
              </a:rPr>
              <a:t>Dry jet–wet spinning</a:t>
            </a:r>
            <a:r>
              <a:rPr lang="en-US" sz="2000" dirty="0">
                <a:solidFill>
                  <a:schemeClr val="tx1"/>
                </a:solidFill>
                <a:latin typeface="Arial Black" panose="020B0A04020102020204" pitchFamily="34" charset="0"/>
              </a:rPr>
              <a:t>. </a:t>
            </a:r>
            <a:r>
              <a:rPr lang="en-US" dirty="0">
                <a:solidFill>
                  <a:schemeClr val="tx1"/>
                </a:solidFill>
                <a:latin typeface="Arial Black" panose="020B0A04020102020204" pitchFamily="34" charset="0"/>
              </a:rPr>
              <a:t>This is a special process devised for spinning of aramid</a:t>
            </a:r>
          </a:p>
          <a:p>
            <a:pPr algn="ctr"/>
            <a:r>
              <a:rPr lang="en-US" dirty="0" err="1">
                <a:solidFill>
                  <a:schemeClr val="tx1"/>
                </a:solidFill>
                <a:latin typeface="Arial Black" panose="020B0A04020102020204" pitchFamily="34" charset="0"/>
              </a:rPr>
              <a:t>Fibers.In</a:t>
            </a:r>
            <a:r>
              <a:rPr lang="en-US" dirty="0">
                <a:solidFill>
                  <a:schemeClr val="tx1"/>
                </a:solidFill>
                <a:latin typeface="Arial Black" panose="020B0A04020102020204" pitchFamily="34" charset="0"/>
              </a:rPr>
              <a:t> this process, an appropriate polymer liquid crystal solution is extruded</a:t>
            </a:r>
          </a:p>
          <a:p>
            <a:pPr algn="ctr"/>
            <a:r>
              <a:rPr lang="en-US" dirty="0">
                <a:solidFill>
                  <a:schemeClr val="tx1"/>
                </a:solidFill>
                <a:latin typeface="Arial Black" panose="020B0A04020102020204" pitchFamily="34" charset="0"/>
              </a:rPr>
              <a:t>through spinneret holes, passes through an air gap before entering a coagulation</a:t>
            </a:r>
          </a:p>
          <a:p>
            <a:pPr algn="ctr"/>
            <a:r>
              <a:rPr lang="en-US" dirty="0">
                <a:solidFill>
                  <a:schemeClr val="tx1"/>
                </a:solidFill>
                <a:latin typeface="Arial Black" panose="020B0A04020102020204" pitchFamily="34" charset="0"/>
              </a:rPr>
              <a:t>bath, and then goes on a spool for winding</a:t>
            </a:r>
          </a:p>
        </p:txBody>
      </p:sp>
      <p:pic>
        <p:nvPicPr>
          <p:cNvPr id="6" name="Picture 5">
            <a:extLst>
              <a:ext uri="{FF2B5EF4-FFF2-40B4-BE49-F238E27FC236}">
                <a16:creationId xmlns:a16="http://schemas.microsoft.com/office/drawing/2014/main" id="{3E044A91-3066-4078-A54F-92149EA18D7D}"/>
              </a:ext>
            </a:extLst>
          </p:cNvPr>
          <p:cNvPicPr>
            <a:picLocks noChangeAspect="1"/>
          </p:cNvPicPr>
          <p:nvPr/>
        </p:nvPicPr>
        <p:blipFill>
          <a:blip r:embed="rId2"/>
          <a:stretch>
            <a:fillRect/>
          </a:stretch>
        </p:blipFill>
        <p:spPr>
          <a:xfrm>
            <a:off x="1868557" y="2818385"/>
            <a:ext cx="8388626" cy="3825282"/>
          </a:xfrm>
          <a:prstGeom prst="rect">
            <a:avLst/>
          </a:prstGeom>
        </p:spPr>
      </p:pic>
    </p:spTree>
    <p:extLst>
      <p:ext uri="{BB962C8B-B14F-4D97-AF65-F5344CB8AC3E}">
        <p14:creationId xmlns:p14="http://schemas.microsoft.com/office/powerpoint/2010/main" val="2310636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1C04E2-08F4-49E4-8356-117E6265F5CE}"/>
              </a:ext>
            </a:extLst>
          </p:cNvPr>
          <p:cNvSpPr/>
          <p:nvPr/>
        </p:nvSpPr>
        <p:spPr>
          <a:xfrm>
            <a:off x="212035" y="119270"/>
            <a:ext cx="11847443" cy="662608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 process of extrusion through a spinneret results in some chain orientation in the</a:t>
            </a:r>
          </a:p>
          <a:p>
            <a:pPr algn="ctr"/>
            <a:r>
              <a:rPr lang="en-US" b="1" dirty="0">
                <a:solidFill>
                  <a:schemeClr val="tx1"/>
                </a:solidFill>
              </a:rPr>
              <a:t>filament. Generally, the molecules in the surface region undergo more orientation</a:t>
            </a:r>
          </a:p>
          <a:p>
            <a:pPr algn="ctr"/>
            <a:r>
              <a:rPr lang="en-US" b="1" dirty="0">
                <a:solidFill>
                  <a:schemeClr val="tx1"/>
                </a:solidFill>
              </a:rPr>
              <a:t>than the ones in the interior because the edges of the spinneret hole affect the near surface</a:t>
            </a:r>
          </a:p>
          <a:p>
            <a:pPr algn="ctr"/>
            <a:r>
              <a:rPr lang="en-US" b="1" dirty="0">
                <a:solidFill>
                  <a:schemeClr val="tx1"/>
                </a:solidFill>
              </a:rPr>
              <a:t>molecules more. This is known as the </a:t>
            </a:r>
            <a:r>
              <a:rPr lang="en-US" b="1" dirty="0">
                <a:solidFill>
                  <a:schemeClr val="tx1"/>
                </a:solidFill>
                <a:highlight>
                  <a:srgbClr val="FFFF00"/>
                </a:highlight>
              </a:rPr>
              <a:t>skin effect.</a:t>
            </a: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a:p>
            <a:pPr algn="ctr"/>
            <a:endParaRPr lang="en-US" b="1" dirty="0">
              <a:solidFill>
                <a:schemeClr val="tx1"/>
              </a:solidFill>
            </a:endParaRPr>
          </a:p>
        </p:txBody>
      </p:sp>
      <p:sp>
        <p:nvSpPr>
          <p:cNvPr id="5" name="Rectangle 4">
            <a:extLst>
              <a:ext uri="{FF2B5EF4-FFF2-40B4-BE49-F238E27FC236}">
                <a16:creationId xmlns:a16="http://schemas.microsoft.com/office/drawing/2014/main" id="{0674D7D7-1DD3-4520-8258-C84A8A6705D8}"/>
              </a:ext>
            </a:extLst>
          </p:cNvPr>
          <p:cNvSpPr/>
          <p:nvPr/>
        </p:nvSpPr>
        <p:spPr>
          <a:xfrm>
            <a:off x="4419600" y="274983"/>
            <a:ext cx="3352799" cy="5201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Stretching and Orientation</a:t>
            </a:r>
            <a:endParaRPr lang="en-US" sz="2400" b="1" u="sng" dirty="0">
              <a:solidFill>
                <a:schemeClr val="tx1"/>
              </a:solidFill>
              <a:latin typeface="Arial Black" panose="020B0A04020102020204" pitchFamily="34" charset="0"/>
            </a:endParaRPr>
          </a:p>
        </p:txBody>
      </p:sp>
      <p:sp>
        <p:nvSpPr>
          <p:cNvPr id="2" name="Rectangle 1">
            <a:extLst>
              <a:ext uri="{FF2B5EF4-FFF2-40B4-BE49-F238E27FC236}">
                <a16:creationId xmlns:a16="http://schemas.microsoft.com/office/drawing/2014/main" id="{A996A498-7C23-472D-85CC-F074DC07F36E}"/>
              </a:ext>
            </a:extLst>
          </p:cNvPr>
          <p:cNvSpPr/>
          <p:nvPr/>
        </p:nvSpPr>
        <p:spPr>
          <a:xfrm>
            <a:off x="437322" y="2398643"/>
            <a:ext cx="11410121" cy="239533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The amount of stretch is generally</a:t>
            </a:r>
          </a:p>
          <a:p>
            <a:pPr algn="ctr"/>
            <a:r>
              <a:rPr lang="en-US" b="1" dirty="0">
                <a:solidFill>
                  <a:schemeClr val="tx1"/>
                </a:solidFill>
                <a:latin typeface="Arial Black" panose="020B0A04020102020204" pitchFamily="34" charset="0"/>
              </a:rPr>
              <a:t>given in terms of a </a:t>
            </a:r>
            <a:r>
              <a:rPr lang="en-US" b="1" dirty="0">
                <a:solidFill>
                  <a:schemeClr val="tx1"/>
                </a:solidFill>
                <a:highlight>
                  <a:srgbClr val="FFFF00"/>
                </a:highlight>
                <a:latin typeface="Arial Black" panose="020B0A04020102020204" pitchFamily="34" charset="0"/>
              </a:rPr>
              <a:t>draw ratio, which is the ratio of the initial diameter to the final</a:t>
            </a:r>
          </a:p>
          <a:p>
            <a:pPr algn="ctr"/>
            <a:r>
              <a:rPr lang="en-US" b="1" dirty="0">
                <a:solidFill>
                  <a:schemeClr val="tx1"/>
                </a:solidFill>
                <a:highlight>
                  <a:srgbClr val="FFFF00"/>
                </a:highlight>
                <a:latin typeface="Arial Black" panose="020B0A04020102020204" pitchFamily="34" charset="0"/>
              </a:rPr>
              <a:t>diameter.</a:t>
            </a:r>
            <a:r>
              <a:rPr lang="en-US" b="1" dirty="0">
                <a:solidFill>
                  <a:schemeClr val="tx1"/>
                </a:solidFill>
                <a:latin typeface="Arial Black" panose="020B0A04020102020204" pitchFamily="34" charset="0"/>
              </a:rPr>
              <a:t> For example, nylon fibers are typically subjected to a draw ratio of 5 after</a:t>
            </a:r>
          </a:p>
          <a:p>
            <a:pPr algn="ctr"/>
            <a:r>
              <a:rPr lang="en-US" b="1" dirty="0">
                <a:solidFill>
                  <a:schemeClr val="tx1"/>
                </a:solidFill>
                <a:latin typeface="Arial Black" panose="020B0A04020102020204" pitchFamily="34" charset="0"/>
              </a:rPr>
              <a:t>spinning. A high draw ratio results in a high elastic modulus. Increased alignment of</a:t>
            </a:r>
          </a:p>
          <a:p>
            <a:r>
              <a:rPr lang="en-US" b="1" dirty="0">
                <a:solidFill>
                  <a:schemeClr val="tx1"/>
                </a:solidFill>
                <a:latin typeface="Arial Black" panose="020B0A04020102020204" pitchFamily="34" charset="0"/>
              </a:rPr>
              <a:t>chains means a higher degree of crystallinity in a fiber. This also affects the ability of </a:t>
            </a:r>
          </a:p>
          <a:p>
            <a:r>
              <a:rPr lang="en-US" b="1" dirty="0">
                <a:solidFill>
                  <a:schemeClr val="tx1"/>
                </a:solidFill>
                <a:latin typeface="Arial Black" panose="020B0A04020102020204" pitchFamily="34" charset="0"/>
              </a:rPr>
              <a:t>a fiber to absorb moisture. The higher the degree of crystallinity, the lower the moisture absorption. </a:t>
            </a:r>
          </a:p>
          <a:p>
            <a:endParaRPr lang="en-US" b="1" dirty="0">
              <a:solidFill>
                <a:schemeClr val="tx1"/>
              </a:solidFill>
            </a:endParaRPr>
          </a:p>
        </p:txBody>
      </p:sp>
      <p:sp>
        <p:nvSpPr>
          <p:cNvPr id="3" name="Rectangle 2">
            <a:extLst>
              <a:ext uri="{FF2B5EF4-FFF2-40B4-BE49-F238E27FC236}">
                <a16:creationId xmlns:a16="http://schemas.microsoft.com/office/drawing/2014/main" id="{6F5A921F-BB0C-49C9-B500-D6AECF188158}"/>
              </a:ext>
            </a:extLst>
          </p:cNvPr>
          <p:cNvSpPr/>
          <p:nvPr/>
        </p:nvSpPr>
        <p:spPr>
          <a:xfrm>
            <a:off x="437322" y="4956313"/>
            <a:ext cx="11410121" cy="162670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Black" panose="020B0A04020102020204" pitchFamily="34" charset="0"/>
              </a:rPr>
              <a:t>The stretching treatment serves to orient the molecular structure along</a:t>
            </a:r>
          </a:p>
          <a:p>
            <a:pPr algn="ctr"/>
            <a:r>
              <a:rPr lang="en-US" b="1" dirty="0">
                <a:solidFill>
                  <a:schemeClr val="tx1"/>
                </a:solidFill>
                <a:latin typeface="Arial Black" panose="020B0A04020102020204" pitchFamily="34" charset="0"/>
              </a:rPr>
              <a:t>the fiber axis. Such stretching</a:t>
            </a:r>
          </a:p>
          <a:p>
            <a:pPr algn="ctr"/>
            <a:r>
              <a:rPr lang="en-US" b="1" dirty="0">
                <a:solidFill>
                  <a:schemeClr val="tx1"/>
                </a:solidFill>
                <a:latin typeface="Arial Black" panose="020B0A04020102020204" pitchFamily="34" charset="0"/>
              </a:rPr>
              <a:t>treatments do result in somewhat more efficient packing than in the unstretched</a:t>
            </a:r>
          </a:p>
          <a:p>
            <a:pPr algn="ctr"/>
            <a:r>
              <a:rPr lang="en-US" b="1" dirty="0">
                <a:solidFill>
                  <a:schemeClr val="tx1"/>
                </a:solidFill>
                <a:latin typeface="Arial Black" panose="020B0A04020102020204" pitchFamily="34" charset="0"/>
              </a:rPr>
              <a:t>polymer,</a:t>
            </a:r>
          </a:p>
        </p:txBody>
      </p:sp>
    </p:spTree>
    <p:extLst>
      <p:ext uri="{BB962C8B-B14F-4D97-AF65-F5344CB8AC3E}">
        <p14:creationId xmlns:p14="http://schemas.microsoft.com/office/powerpoint/2010/main" val="1821811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_2020-12-29_00-18-15">
            <a:hlinkClick r:id="" action="ppaction://media"/>
            <a:extLst>
              <a:ext uri="{FF2B5EF4-FFF2-40B4-BE49-F238E27FC236}">
                <a16:creationId xmlns:a16="http://schemas.microsoft.com/office/drawing/2014/main" id="{3F225013-8F8D-4A9D-B72A-DA60883F58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8139" y="98425"/>
            <a:ext cx="10588487" cy="6514410"/>
          </a:xfrm>
          <a:prstGeom prst="rect">
            <a:avLst/>
          </a:prstGeom>
        </p:spPr>
      </p:pic>
    </p:spTree>
    <p:extLst>
      <p:ext uri="{BB962C8B-B14F-4D97-AF65-F5344CB8AC3E}">
        <p14:creationId xmlns:p14="http://schemas.microsoft.com/office/powerpoint/2010/main" val="151194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7EF06E-E985-4987-9E69-ADFFCF0D5421}"/>
              </a:ext>
            </a:extLst>
          </p:cNvPr>
          <p:cNvSpPr/>
          <p:nvPr/>
        </p:nvSpPr>
        <p:spPr>
          <a:xfrm>
            <a:off x="172278" y="145774"/>
            <a:ext cx="11847444" cy="655982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15784A5-3E2E-4B03-A0BB-C03A0578C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826" y="324679"/>
            <a:ext cx="10217426" cy="5578499"/>
          </a:xfrm>
          <a:prstGeom prst="rect">
            <a:avLst/>
          </a:prstGeom>
        </p:spPr>
      </p:pic>
      <p:sp>
        <p:nvSpPr>
          <p:cNvPr id="7" name="Rectangle 6">
            <a:extLst>
              <a:ext uri="{FF2B5EF4-FFF2-40B4-BE49-F238E27FC236}">
                <a16:creationId xmlns:a16="http://schemas.microsoft.com/office/drawing/2014/main" id="{8B54D540-7187-4E59-B815-BA734EE6C790}"/>
              </a:ext>
            </a:extLst>
          </p:cNvPr>
          <p:cNvSpPr/>
          <p:nvPr/>
        </p:nvSpPr>
        <p:spPr>
          <a:xfrm>
            <a:off x="3087757" y="6082082"/>
            <a:ext cx="6493565" cy="5201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err="1">
                <a:solidFill>
                  <a:schemeClr val="tx1"/>
                </a:solidFill>
              </a:rPr>
              <a:t>Imid</a:t>
            </a:r>
            <a:r>
              <a:rPr lang="en-US" b="1" u="sng" dirty="0">
                <a:solidFill>
                  <a:schemeClr val="tx1"/>
                </a:solidFill>
              </a:rPr>
              <a:t> dihydric alcohol</a:t>
            </a:r>
            <a:endParaRPr lang="en-US" sz="2400" b="1" u="sng"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920352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3493AD-23F7-48A3-947C-33FA5F683902}"/>
              </a:ext>
            </a:extLst>
          </p:cNvPr>
          <p:cNvSpPr/>
          <p:nvPr/>
        </p:nvSpPr>
        <p:spPr>
          <a:xfrm>
            <a:off x="238538" y="145774"/>
            <a:ext cx="11820939" cy="655982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12CF50-4109-4669-A72E-FFE2D8891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139" y="265043"/>
            <a:ext cx="10588487" cy="6162261"/>
          </a:xfrm>
          <a:prstGeom prst="rect">
            <a:avLst/>
          </a:prstGeom>
        </p:spPr>
      </p:pic>
    </p:spTree>
    <p:extLst>
      <p:ext uri="{BB962C8B-B14F-4D97-AF65-F5344CB8AC3E}">
        <p14:creationId xmlns:p14="http://schemas.microsoft.com/office/powerpoint/2010/main" val="3980332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TotalTime>
  <Words>2111</Words>
  <Application>Microsoft Office PowerPoint</Application>
  <PresentationFormat>Widescreen</PresentationFormat>
  <Paragraphs>258</Paragraphs>
  <Slides>36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48</cp:revision>
  <dcterms:created xsi:type="dcterms:W3CDTF">2020-12-19T19:13:11Z</dcterms:created>
  <dcterms:modified xsi:type="dcterms:W3CDTF">2020-12-28T21:21:52Z</dcterms:modified>
</cp:coreProperties>
</file>